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1"/>
  </p:notesMasterIdLst>
  <p:sldIdLst>
    <p:sldId id="322" r:id="rId2"/>
    <p:sldId id="323" r:id="rId3"/>
    <p:sldId id="324" r:id="rId4"/>
    <p:sldId id="325" r:id="rId5"/>
    <p:sldId id="326" r:id="rId6"/>
    <p:sldId id="327" r:id="rId7"/>
    <p:sldId id="328" r:id="rId8"/>
    <p:sldId id="329" r:id="rId9"/>
    <p:sldId id="330" r:id="rId10"/>
    <p:sldId id="331" r:id="rId11"/>
    <p:sldId id="332" r:id="rId12"/>
    <p:sldId id="333" r:id="rId13"/>
    <p:sldId id="334" r:id="rId14"/>
    <p:sldId id="335" r:id="rId15"/>
    <p:sldId id="340" r:id="rId16"/>
    <p:sldId id="347" r:id="rId17"/>
    <p:sldId id="342" r:id="rId18"/>
    <p:sldId id="341" r:id="rId19"/>
    <p:sldId id="141168646" r:id="rId20"/>
  </p:sldIdLst>
  <p:sldSz cx="12192000" cy="6858000"/>
  <p:notesSz cx="6858000" cy="9144000"/>
  <p:defaultTextStyle>
    <a:defPPr>
      <a:defRPr lang="en-US"/>
    </a:defPPr>
    <a:lvl1pPr algn="l" rtl="0" eaLnBrk="0" fontAlgn="base" hangingPunct="0">
      <a:spcBef>
        <a:spcPct val="0"/>
      </a:spcBef>
      <a:spcAft>
        <a:spcPct val="0"/>
      </a:spcAft>
      <a:defRPr sz="1400" kern="1200">
        <a:solidFill>
          <a:schemeClr val="tx1"/>
        </a:solidFill>
        <a:latin typeface="Arial" charset="0"/>
        <a:ea typeface="+mn-ea"/>
        <a:cs typeface="+mn-cs"/>
      </a:defRPr>
    </a:lvl1pPr>
    <a:lvl2pPr marL="457200" algn="l" rtl="0" eaLnBrk="0" fontAlgn="base" hangingPunct="0">
      <a:spcBef>
        <a:spcPct val="0"/>
      </a:spcBef>
      <a:spcAft>
        <a:spcPct val="0"/>
      </a:spcAft>
      <a:defRPr sz="1400" kern="1200">
        <a:solidFill>
          <a:schemeClr val="tx1"/>
        </a:solidFill>
        <a:latin typeface="Arial" charset="0"/>
        <a:ea typeface="+mn-ea"/>
        <a:cs typeface="+mn-cs"/>
      </a:defRPr>
    </a:lvl2pPr>
    <a:lvl3pPr marL="914400" algn="l" rtl="0" eaLnBrk="0" fontAlgn="base" hangingPunct="0">
      <a:spcBef>
        <a:spcPct val="0"/>
      </a:spcBef>
      <a:spcAft>
        <a:spcPct val="0"/>
      </a:spcAft>
      <a:defRPr sz="1400" kern="1200">
        <a:solidFill>
          <a:schemeClr val="tx1"/>
        </a:solidFill>
        <a:latin typeface="Arial" charset="0"/>
        <a:ea typeface="+mn-ea"/>
        <a:cs typeface="+mn-cs"/>
      </a:defRPr>
    </a:lvl3pPr>
    <a:lvl4pPr marL="1371600" algn="l" rtl="0" eaLnBrk="0" fontAlgn="base" hangingPunct="0">
      <a:spcBef>
        <a:spcPct val="0"/>
      </a:spcBef>
      <a:spcAft>
        <a:spcPct val="0"/>
      </a:spcAft>
      <a:defRPr sz="1400" kern="1200">
        <a:solidFill>
          <a:schemeClr val="tx1"/>
        </a:solidFill>
        <a:latin typeface="Arial" charset="0"/>
        <a:ea typeface="+mn-ea"/>
        <a:cs typeface="+mn-cs"/>
      </a:defRPr>
    </a:lvl4pPr>
    <a:lvl5pPr marL="1828800" algn="l" rtl="0" eaLnBrk="0" fontAlgn="base" hangingPunct="0">
      <a:spcBef>
        <a:spcPct val="0"/>
      </a:spcBef>
      <a:spcAft>
        <a:spcPct val="0"/>
      </a:spcAft>
      <a:defRPr sz="1400" kern="1200">
        <a:solidFill>
          <a:schemeClr val="tx1"/>
        </a:solidFill>
        <a:latin typeface="Arial" charset="0"/>
        <a:ea typeface="+mn-ea"/>
        <a:cs typeface="+mn-cs"/>
      </a:defRPr>
    </a:lvl5pPr>
    <a:lvl6pPr marL="2286000" algn="l" defTabSz="914400" rtl="0" eaLnBrk="1" latinLnBrk="0" hangingPunct="1">
      <a:defRPr sz="1400" kern="1200">
        <a:solidFill>
          <a:schemeClr val="tx1"/>
        </a:solidFill>
        <a:latin typeface="Arial" charset="0"/>
        <a:ea typeface="+mn-ea"/>
        <a:cs typeface="+mn-cs"/>
      </a:defRPr>
    </a:lvl6pPr>
    <a:lvl7pPr marL="2743200" algn="l" defTabSz="914400" rtl="0" eaLnBrk="1" latinLnBrk="0" hangingPunct="1">
      <a:defRPr sz="1400" kern="1200">
        <a:solidFill>
          <a:schemeClr val="tx1"/>
        </a:solidFill>
        <a:latin typeface="Arial" charset="0"/>
        <a:ea typeface="+mn-ea"/>
        <a:cs typeface="+mn-cs"/>
      </a:defRPr>
    </a:lvl7pPr>
    <a:lvl8pPr marL="3200400" algn="l" defTabSz="914400" rtl="0" eaLnBrk="1" latinLnBrk="0" hangingPunct="1">
      <a:defRPr sz="1400" kern="1200">
        <a:solidFill>
          <a:schemeClr val="tx1"/>
        </a:solidFill>
        <a:latin typeface="Arial" charset="0"/>
        <a:ea typeface="+mn-ea"/>
        <a:cs typeface="+mn-cs"/>
      </a:defRPr>
    </a:lvl8pPr>
    <a:lvl9pPr marL="3657600" algn="l" defTabSz="914400" rtl="0" eaLnBrk="1" latinLnBrk="0" hangingPunct="1">
      <a:defRPr sz="1400" kern="1200">
        <a:solidFill>
          <a:schemeClr val="tx1"/>
        </a:solidFill>
        <a:latin typeface="Arial"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AD5F6"/>
    <a:srgbClr val="B5E4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172"/>
    <p:restoredTop sz="94694"/>
  </p:normalViewPr>
  <p:slideViewPr>
    <p:cSldViewPr snapToGrid="0" snapToObjects="1">
      <p:cViewPr varScale="1">
        <p:scale>
          <a:sx n="117" d="100"/>
          <a:sy n="117" d="100"/>
        </p:scale>
        <p:origin x="19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tiff>
</file>

<file path=ppt/media/image16.tiff>
</file>

<file path=ppt/media/image17.tiff>
</file>

<file path=ppt/media/image18.tiff>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tiff>
</file>

<file path=ppt/media/image27.png>
</file>

<file path=ppt/media/image28.png>
</file>

<file path=ppt/media/image29.png>
</file>

<file path=ppt/media/image3.png>
</file>

<file path=ppt/media/image4.jpeg>
</file>

<file path=ppt/media/image5.png>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8077F8A-9990-FD4A-AF10-22C852E885E7}" type="datetimeFigureOut">
              <a:rPr lang="en-US" smtClean="0"/>
              <a:t>1/11/21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8C2C936-75BE-A345-83EE-E9C61E4A9733}" type="slidenum">
              <a:rPr lang="en-US" smtClean="0"/>
              <a:t>‹#›</a:t>
            </a:fld>
            <a:endParaRPr lang="en-US"/>
          </a:p>
        </p:txBody>
      </p:sp>
    </p:spTree>
    <p:extLst>
      <p:ext uri="{BB962C8B-B14F-4D97-AF65-F5344CB8AC3E}">
        <p14:creationId xmlns:p14="http://schemas.microsoft.com/office/powerpoint/2010/main" val="29857995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4" name="Line 4"/>
          <p:cNvSpPr>
            <a:spLocks noChangeShapeType="1"/>
          </p:cNvSpPr>
          <p:nvPr/>
        </p:nvSpPr>
        <p:spPr bwMode="auto">
          <a:xfrm flipV="1">
            <a:off x="366188" y="1050925"/>
            <a:ext cx="11459633"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sz="1050"/>
          </a:p>
        </p:txBody>
      </p:sp>
      <p:pic>
        <p:nvPicPr>
          <p:cNvPr id="5" name="Picture 87" descr="blue-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042654" y="685803"/>
            <a:ext cx="783167"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8750" name="Rectangle 142"/>
          <p:cNvSpPr>
            <a:spLocks noGrp="1" noChangeArrowheads="1"/>
          </p:cNvSpPr>
          <p:nvPr>
            <p:ph type="ctrTitle"/>
          </p:nvPr>
        </p:nvSpPr>
        <p:spPr>
          <a:xfrm>
            <a:off x="366188" y="1417638"/>
            <a:ext cx="11459633" cy="2011361"/>
          </a:xfrm>
          <a:extLst>
            <a:ext uri="{909E8E84-426E-40DD-AFC4-6F175D3DCCD1}">
              <a14:hiddenFill xmlns:a14="http://schemas.microsoft.com/office/drawing/2010/main">
                <a:solidFill>
                  <a:srgbClr val="7889FB"/>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nSpc>
                <a:spcPct val="100000"/>
              </a:lnSpc>
              <a:defRPr sz="4796">
                <a:solidFill>
                  <a:srgbClr val="000000"/>
                </a:solidFill>
              </a:defRPr>
            </a:lvl1pPr>
          </a:lstStyle>
          <a:p>
            <a:pPr lvl="0"/>
            <a:r>
              <a:rPr lang="en-US" noProof="0"/>
              <a:t>Click to edit Master title style</a:t>
            </a:r>
            <a:endParaRPr lang="en-US" noProof="0" dirty="0"/>
          </a:p>
        </p:txBody>
      </p:sp>
      <p:sp>
        <p:nvSpPr>
          <p:cNvPr id="8" name="Rectangle 6"/>
          <p:cNvSpPr>
            <a:spLocks noChangeArrowheads="1"/>
          </p:cNvSpPr>
          <p:nvPr/>
        </p:nvSpPr>
        <p:spPr bwMode="black">
          <a:xfrm>
            <a:off x="10119784" y="6537325"/>
            <a:ext cx="1828800" cy="184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056" tIns="34529" rIns="69056" bIns="34529"/>
          <a:lstStyle>
            <a:lvl1pPr>
              <a:lnSpc>
                <a:spcPct val="90000"/>
              </a:lnSpc>
              <a:spcBef>
                <a:spcPct val="50000"/>
              </a:spcBef>
              <a:buFont typeface="Wingdings" charset="2"/>
              <a:defRPr sz="1400">
                <a:solidFill>
                  <a:schemeClr val="tx1"/>
                </a:solidFill>
                <a:latin typeface="Arial" charset="0"/>
              </a:defRPr>
            </a:lvl1pPr>
            <a:lvl2pPr marL="742950" indent="-285750">
              <a:lnSpc>
                <a:spcPct val="90000"/>
              </a:lnSpc>
              <a:spcBef>
                <a:spcPct val="50000"/>
              </a:spcBef>
              <a:buFont typeface="Wingdings" charset="2"/>
              <a:defRPr sz="1400">
                <a:solidFill>
                  <a:schemeClr val="tx1"/>
                </a:solidFill>
                <a:latin typeface="Arial" charset="0"/>
              </a:defRPr>
            </a:lvl2pPr>
            <a:lvl3pPr marL="1143000" indent="-228600">
              <a:lnSpc>
                <a:spcPct val="90000"/>
              </a:lnSpc>
              <a:spcBef>
                <a:spcPct val="50000"/>
              </a:spcBef>
              <a:buFont typeface="Wingdings" charset="2"/>
              <a:defRPr sz="1400">
                <a:solidFill>
                  <a:schemeClr val="tx1"/>
                </a:solidFill>
                <a:latin typeface="Arial" charset="0"/>
              </a:defRPr>
            </a:lvl3pPr>
            <a:lvl4pPr marL="1600200" indent="-228600">
              <a:lnSpc>
                <a:spcPct val="90000"/>
              </a:lnSpc>
              <a:spcBef>
                <a:spcPct val="50000"/>
              </a:spcBef>
              <a:buFont typeface="Wingdings" charset="2"/>
              <a:defRPr sz="1400">
                <a:solidFill>
                  <a:schemeClr val="tx1"/>
                </a:solidFill>
                <a:latin typeface="Arial" charset="0"/>
              </a:defRPr>
            </a:lvl4pPr>
            <a:lvl5pPr marL="2057400" indent="-228600">
              <a:lnSpc>
                <a:spcPct val="90000"/>
              </a:lnSpc>
              <a:spcBef>
                <a:spcPct val="50000"/>
              </a:spcBef>
              <a:buFont typeface="Wingdings" charset="2"/>
              <a:defRPr sz="1400">
                <a:solidFill>
                  <a:schemeClr val="tx1"/>
                </a:solidFill>
                <a:latin typeface="Arial" charset="0"/>
              </a:defRPr>
            </a:lvl5pPr>
            <a:lvl6pPr marL="2514600" indent="-228600" eaLnBrk="0" fontAlgn="base" hangingPunct="0">
              <a:lnSpc>
                <a:spcPct val="90000"/>
              </a:lnSpc>
              <a:spcBef>
                <a:spcPct val="50000"/>
              </a:spcBef>
              <a:spcAft>
                <a:spcPct val="0"/>
              </a:spcAft>
              <a:buFont typeface="Wingdings" charset="2"/>
              <a:defRPr sz="1400">
                <a:solidFill>
                  <a:schemeClr val="tx1"/>
                </a:solidFill>
                <a:latin typeface="Arial" charset="0"/>
              </a:defRPr>
            </a:lvl6pPr>
            <a:lvl7pPr marL="2971800" indent="-228600" eaLnBrk="0" fontAlgn="base" hangingPunct="0">
              <a:lnSpc>
                <a:spcPct val="90000"/>
              </a:lnSpc>
              <a:spcBef>
                <a:spcPct val="50000"/>
              </a:spcBef>
              <a:spcAft>
                <a:spcPct val="0"/>
              </a:spcAft>
              <a:buFont typeface="Wingdings" charset="2"/>
              <a:defRPr sz="1400">
                <a:solidFill>
                  <a:schemeClr val="tx1"/>
                </a:solidFill>
                <a:latin typeface="Arial" charset="0"/>
              </a:defRPr>
            </a:lvl7pPr>
            <a:lvl8pPr marL="3429000" indent="-228600" eaLnBrk="0" fontAlgn="base" hangingPunct="0">
              <a:lnSpc>
                <a:spcPct val="90000"/>
              </a:lnSpc>
              <a:spcBef>
                <a:spcPct val="50000"/>
              </a:spcBef>
              <a:spcAft>
                <a:spcPct val="0"/>
              </a:spcAft>
              <a:buFont typeface="Wingdings" charset="2"/>
              <a:defRPr sz="1400">
                <a:solidFill>
                  <a:schemeClr val="tx1"/>
                </a:solidFill>
                <a:latin typeface="Arial" charset="0"/>
              </a:defRPr>
            </a:lvl8pPr>
            <a:lvl9pPr marL="3886200" indent="-228600" eaLnBrk="0" fontAlgn="base" hangingPunct="0">
              <a:lnSpc>
                <a:spcPct val="90000"/>
              </a:lnSpc>
              <a:spcBef>
                <a:spcPct val="50000"/>
              </a:spcBef>
              <a:spcAft>
                <a:spcPct val="0"/>
              </a:spcAft>
              <a:buFont typeface="Wingdings" charset="2"/>
              <a:defRPr sz="1400">
                <a:solidFill>
                  <a:schemeClr val="tx1"/>
                </a:solidFill>
                <a:latin typeface="Arial" charset="0"/>
              </a:defRPr>
            </a:lvl9pPr>
          </a:lstStyle>
          <a:p>
            <a:pPr algn="r" eaLnBrk="1" hangingPunct="1">
              <a:lnSpc>
                <a:spcPct val="100000"/>
              </a:lnSpc>
              <a:spcBef>
                <a:spcPct val="0"/>
              </a:spcBef>
              <a:buFontTx/>
              <a:buNone/>
              <a:defRPr/>
            </a:pPr>
            <a:r>
              <a:rPr lang="en-US" altLang="en-US" sz="1199" dirty="0">
                <a:latin typeface="Helvetica Neue" charset="0"/>
                <a:ea typeface="Helvetica Neue" charset="0"/>
                <a:cs typeface="Helvetica Neue" charset="0"/>
              </a:rPr>
              <a:t>© 2017 IBM Corporation</a:t>
            </a:r>
          </a:p>
        </p:txBody>
      </p:sp>
      <p:sp>
        <p:nvSpPr>
          <p:cNvPr id="9" name="Rectangle 7"/>
          <p:cNvSpPr>
            <a:spLocks noGrp="1" noChangeArrowheads="1"/>
          </p:cNvSpPr>
          <p:nvPr>
            <p:ph type="sldNum" sz="quarter" idx="4"/>
          </p:nvPr>
        </p:nvSpPr>
        <p:spPr bwMode="black">
          <a:xfrm>
            <a:off x="243419" y="6537325"/>
            <a:ext cx="488949" cy="184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prstTxWarp prst="textNoShape">
              <a:avLst/>
            </a:prstTxWarp>
          </a:bodyPr>
          <a:lstStyle>
            <a:lvl1pPr eaLnBrk="1" hangingPunct="1">
              <a:defRPr sz="1066">
                <a:latin typeface="Helvetica Neue" charset="0"/>
                <a:ea typeface="Helvetica Neue" charset="0"/>
                <a:cs typeface="Helvetica Neue" charset="0"/>
              </a:defRPr>
            </a:lvl1pPr>
          </a:lstStyle>
          <a:p>
            <a:fld id="{5725D7CD-22AE-3542-82E6-C4382F6E6020}" type="slidenum">
              <a:rPr lang="en-US" smtClean="0"/>
              <a:t>‹#›</a:t>
            </a:fld>
            <a:endParaRPr lang="en-US"/>
          </a:p>
        </p:txBody>
      </p:sp>
      <p:pic>
        <p:nvPicPr>
          <p:cNvPr id="12" name="Picture 159" descr="IBM_new cover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417" y="3676650"/>
            <a:ext cx="11455400" cy="2230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Rectangle 55"/>
          <p:cNvSpPr>
            <a:spLocks noGrp="1" noChangeArrowheads="1"/>
          </p:cNvSpPr>
          <p:nvPr>
            <p:ph type="dt" sz="half" idx="12"/>
          </p:nvPr>
        </p:nvSpPr>
        <p:spPr>
          <a:xfrm>
            <a:off x="791633" y="6537325"/>
            <a:ext cx="1585384" cy="184149"/>
          </a:xfrm>
          <a:ln/>
        </p:spPr>
        <p:txBody>
          <a:bodyPr/>
          <a:lstStyle>
            <a:lvl1pPr>
              <a:defRPr/>
            </a:lvl1pPr>
          </a:lstStyle>
          <a:p>
            <a:fld id="{64C67F28-8DA2-CD48-BDDD-C41AB9466C6D}" type="datetimeFigureOut">
              <a:rPr lang="en-US" smtClean="0"/>
              <a:t>1/11/21</a:t>
            </a:fld>
            <a:endParaRPr lang="en-US"/>
          </a:p>
        </p:txBody>
      </p:sp>
      <p:sp>
        <p:nvSpPr>
          <p:cNvPr id="17" name="Rectangle 8"/>
          <p:cNvSpPr>
            <a:spLocks noGrp="1" noChangeArrowheads="1"/>
          </p:cNvSpPr>
          <p:nvPr>
            <p:ph type="ftr" sz="quarter" idx="3"/>
          </p:nvPr>
        </p:nvSpPr>
        <p:spPr bwMode="auto">
          <a:xfrm>
            <a:off x="2438404" y="6537325"/>
            <a:ext cx="7558617" cy="184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lang="en-US" sz="1066" smtClean="0">
                <a:solidFill>
                  <a:sysClr val="windowText" lastClr="000000"/>
                </a:solidFill>
                <a:latin typeface="Helvetica Neue" charset="0"/>
                <a:ea typeface="Helvetica Neue" charset="0"/>
                <a:cs typeface="Helvetica Neue" charset="0"/>
              </a:defRPr>
            </a:lvl1pPr>
          </a:lstStyle>
          <a:p>
            <a:endParaRPr lang="en-US"/>
          </a:p>
        </p:txBody>
      </p:sp>
    </p:spTree>
    <p:extLst>
      <p:ext uri="{BB962C8B-B14F-4D97-AF65-F5344CB8AC3E}">
        <p14:creationId xmlns:p14="http://schemas.microsoft.com/office/powerpoint/2010/main" val="33618933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2" name="Rectangle 7"/>
          <p:cNvSpPr>
            <a:spLocks noGrp="1" noChangeArrowheads="1"/>
          </p:cNvSpPr>
          <p:nvPr>
            <p:ph type="sldNum" sz="quarter" idx="10"/>
          </p:nvPr>
        </p:nvSpPr>
        <p:spPr>
          <a:ln/>
        </p:spPr>
        <p:txBody>
          <a:bodyPr/>
          <a:lstStyle>
            <a:lvl1pPr>
              <a:defRPr/>
            </a:lvl1pPr>
          </a:lstStyle>
          <a:p>
            <a:fld id="{5725D7CD-22AE-3542-82E6-C4382F6E6020}" type="slidenum">
              <a:rPr lang="en-US" smtClean="0"/>
              <a:t>‹#›</a:t>
            </a:fld>
            <a:endParaRPr lang="en-US"/>
          </a:p>
        </p:txBody>
      </p:sp>
      <p:sp>
        <p:nvSpPr>
          <p:cNvPr id="4" name="Rectangle 55"/>
          <p:cNvSpPr>
            <a:spLocks noGrp="1" noChangeArrowheads="1"/>
          </p:cNvSpPr>
          <p:nvPr>
            <p:ph type="dt" sz="half" idx="12"/>
          </p:nvPr>
        </p:nvSpPr>
        <p:spPr>
          <a:ln/>
        </p:spPr>
        <p:txBody>
          <a:bodyPr/>
          <a:lstStyle>
            <a:lvl1pPr>
              <a:defRPr/>
            </a:lvl1pPr>
          </a:lstStyle>
          <a:p>
            <a:fld id="{64C67F28-8DA2-CD48-BDDD-C41AB9466C6D}" type="datetimeFigureOut">
              <a:rPr lang="en-US" smtClean="0"/>
              <a:t>1/11/21</a:t>
            </a:fld>
            <a:endParaRPr lang="en-US"/>
          </a:p>
        </p:txBody>
      </p:sp>
      <p:sp>
        <p:nvSpPr>
          <p:cNvPr id="5" name="Title 1"/>
          <p:cNvSpPr>
            <a:spLocks noGrp="1"/>
          </p:cNvSpPr>
          <p:nvPr>
            <p:ph type="title"/>
          </p:nvPr>
        </p:nvSpPr>
        <p:spPr>
          <a:xfrm>
            <a:off x="243419" y="593725"/>
            <a:ext cx="11766549" cy="744539"/>
          </a:xfrm>
        </p:spPr>
        <p:txBody>
          <a:bodyPr/>
          <a:lstStyle/>
          <a:p>
            <a:r>
              <a:rPr lang="en-US"/>
              <a:t>Click to edit Master title style</a:t>
            </a:r>
          </a:p>
        </p:txBody>
      </p:sp>
      <p:sp>
        <p:nvSpPr>
          <p:cNvPr id="6" name="Content Placeholder 2"/>
          <p:cNvSpPr>
            <a:spLocks noGrp="1"/>
          </p:cNvSpPr>
          <p:nvPr>
            <p:ph idx="1"/>
          </p:nvPr>
        </p:nvSpPr>
        <p:spPr>
          <a:xfrm>
            <a:off x="243419" y="1874838"/>
            <a:ext cx="11766549" cy="4470400"/>
          </a:xfrm>
        </p:spPr>
        <p:txBody>
          <a:bodyPr/>
          <a:lstStyle>
            <a:lvl1pPr marL="230504" indent="-230504">
              <a:buFont typeface="Arial" panose="020B0604020202020204" pitchFamily="34" charset="0"/>
              <a:buChar char="•"/>
              <a:defRPr sz="2131"/>
            </a:lvl1pPr>
            <a:lvl2pPr marL="528677" indent="-298175">
              <a:defRPr sz="2131"/>
            </a:lvl2pPr>
            <a:lvl3pPr marL="759181" indent="-230504">
              <a:defRPr sz="2131"/>
            </a:lvl3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Footer Placeholder 8"/>
          <p:cNvSpPr>
            <a:spLocks noGrp="1" noChangeArrowheads="1"/>
          </p:cNvSpPr>
          <p:nvPr>
            <p:ph type="ftr" sz="quarter" idx="3"/>
          </p:nvPr>
        </p:nvSpPr>
        <p:spPr bwMode="auto">
          <a:xfrm>
            <a:off x="2438404" y="6537325"/>
            <a:ext cx="7558617" cy="184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lang="en-US" sz="1066" smtClean="0">
                <a:solidFill>
                  <a:sysClr val="windowText" lastClr="000000"/>
                </a:solidFill>
                <a:latin typeface="Helvetica Neue" charset="0"/>
                <a:ea typeface="Helvetica Neue" charset="0"/>
                <a:cs typeface="Helvetica Neue" charset="0"/>
              </a:defRPr>
            </a:lvl1pPr>
          </a:lstStyle>
          <a:p>
            <a:endParaRPr lang="en-US"/>
          </a:p>
        </p:txBody>
      </p:sp>
    </p:spTree>
    <p:extLst>
      <p:ext uri="{BB962C8B-B14F-4D97-AF65-F5344CB8AC3E}">
        <p14:creationId xmlns:p14="http://schemas.microsoft.com/office/powerpoint/2010/main" val="32607795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
        <p:nvSpPr>
          <p:cNvPr id="2" name="Rectangle 7"/>
          <p:cNvSpPr>
            <a:spLocks noGrp="1" noChangeArrowheads="1"/>
          </p:cNvSpPr>
          <p:nvPr>
            <p:ph type="sldNum" sz="quarter" idx="10"/>
          </p:nvPr>
        </p:nvSpPr>
        <p:spPr>
          <a:ln/>
        </p:spPr>
        <p:txBody>
          <a:bodyPr/>
          <a:lstStyle>
            <a:lvl1pPr>
              <a:defRPr/>
            </a:lvl1pPr>
          </a:lstStyle>
          <a:p>
            <a:fld id="{5725D7CD-22AE-3542-82E6-C4382F6E6020}" type="slidenum">
              <a:rPr lang="en-US" smtClean="0"/>
              <a:t>‹#›</a:t>
            </a:fld>
            <a:endParaRPr lang="en-US"/>
          </a:p>
        </p:txBody>
      </p:sp>
      <p:sp>
        <p:nvSpPr>
          <p:cNvPr id="4" name="Rectangle 55"/>
          <p:cNvSpPr>
            <a:spLocks noGrp="1" noChangeArrowheads="1"/>
          </p:cNvSpPr>
          <p:nvPr>
            <p:ph type="dt" sz="half" idx="12"/>
          </p:nvPr>
        </p:nvSpPr>
        <p:spPr>
          <a:ln/>
        </p:spPr>
        <p:txBody>
          <a:bodyPr/>
          <a:lstStyle>
            <a:lvl1pPr>
              <a:defRPr/>
            </a:lvl1pPr>
          </a:lstStyle>
          <a:p>
            <a:fld id="{64C67F28-8DA2-CD48-BDDD-C41AB9466C6D}" type="datetimeFigureOut">
              <a:rPr lang="en-US" smtClean="0"/>
              <a:t>1/11/21</a:t>
            </a:fld>
            <a:endParaRPr lang="en-US"/>
          </a:p>
        </p:txBody>
      </p:sp>
      <p:sp>
        <p:nvSpPr>
          <p:cNvPr id="7" name="Rectangle 8"/>
          <p:cNvSpPr>
            <a:spLocks noGrp="1" noChangeArrowheads="1"/>
          </p:cNvSpPr>
          <p:nvPr>
            <p:ph type="ftr" sz="quarter" idx="3"/>
          </p:nvPr>
        </p:nvSpPr>
        <p:spPr bwMode="auto">
          <a:xfrm>
            <a:off x="2438404" y="6537325"/>
            <a:ext cx="7558617" cy="184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lang="en-US" sz="1066" smtClean="0">
                <a:solidFill>
                  <a:sysClr val="windowText" lastClr="000000"/>
                </a:solidFill>
                <a:latin typeface="Helvetica Neue" charset="0"/>
                <a:ea typeface="Helvetica Neue" charset="0"/>
                <a:cs typeface="Helvetica Neue" charset="0"/>
              </a:defRPr>
            </a:lvl1pPr>
          </a:lstStyle>
          <a:p>
            <a:endParaRPr lang="en-US"/>
          </a:p>
        </p:txBody>
      </p:sp>
      <p:sp>
        <p:nvSpPr>
          <p:cNvPr id="5" name="Title 1"/>
          <p:cNvSpPr>
            <a:spLocks noGrp="1"/>
          </p:cNvSpPr>
          <p:nvPr>
            <p:ph type="title"/>
          </p:nvPr>
        </p:nvSpPr>
        <p:spPr>
          <a:xfrm>
            <a:off x="243419" y="593725"/>
            <a:ext cx="11766549" cy="744539"/>
          </a:xfrm>
        </p:spPr>
        <p:txBody>
          <a:bodyPr/>
          <a:lstStyle/>
          <a:p>
            <a:r>
              <a:rPr lang="en-US"/>
              <a:t>Click to edit Master title style</a:t>
            </a:r>
          </a:p>
        </p:txBody>
      </p:sp>
    </p:spTree>
    <p:extLst>
      <p:ext uri="{BB962C8B-B14F-4D97-AF65-F5344CB8AC3E}">
        <p14:creationId xmlns:p14="http://schemas.microsoft.com/office/powerpoint/2010/main" val="18273956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p:spTree>
      <p:nvGrpSpPr>
        <p:cNvPr id="1" name=""/>
        <p:cNvGrpSpPr/>
        <p:nvPr/>
      </p:nvGrpSpPr>
      <p:grpSpPr>
        <a:xfrm>
          <a:off x="0" y="0"/>
          <a:ext cx="0" cy="0"/>
          <a:chOff x="0" y="0"/>
          <a:chExt cx="0" cy="0"/>
        </a:xfrm>
      </p:grpSpPr>
      <p:sp>
        <p:nvSpPr>
          <p:cNvPr id="2" name="Rectangle 7"/>
          <p:cNvSpPr>
            <a:spLocks noGrp="1" noChangeArrowheads="1"/>
          </p:cNvSpPr>
          <p:nvPr>
            <p:ph type="sldNum" sz="quarter" idx="10"/>
          </p:nvPr>
        </p:nvSpPr>
        <p:spPr>
          <a:ln/>
        </p:spPr>
        <p:txBody>
          <a:bodyPr/>
          <a:lstStyle>
            <a:lvl1pPr>
              <a:defRPr/>
            </a:lvl1pPr>
          </a:lstStyle>
          <a:p>
            <a:fld id="{5725D7CD-22AE-3542-82E6-C4382F6E6020}" type="slidenum">
              <a:rPr lang="en-US" smtClean="0"/>
              <a:t>‹#›</a:t>
            </a:fld>
            <a:endParaRPr lang="en-US"/>
          </a:p>
        </p:txBody>
      </p:sp>
      <p:sp>
        <p:nvSpPr>
          <p:cNvPr id="4" name="Rectangle 55"/>
          <p:cNvSpPr>
            <a:spLocks noGrp="1" noChangeArrowheads="1"/>
          </p:cNvSpPr>
          <p:nvPr>
            <p:ph type="dt" sz="half" idx="12"/>
          </p:nvPr>
        </p:nvSpPr>
        <p:spPr>
          <a:ln/>
        </p:spPr>
        <p:txBody>
          <a:bodyPr/>
          <a:lstStyle>
            <a:lvl1pPr>
              <a:defRPr/>
            </a:lvl1pPr>
          </a:lstStyle>
          <a:p>
            <a:fld id="{64C67F28-8DA2-CD48-BDDD-C41AB9466C6D}" type="datetimeFigureOut">
              <a:rPr lang="en-US" smtClean="0"/>
              <a:t>1/11/21</a:t>
            </a:fld>
            <a:endParaRPr lang="en-US"/>
          </a:p>
        </p:txBody>
      </p:sp>
      <p:sp>
        <p:nvSpPr>
          <p:cNvPr id="5" name="Title 1"/>
          <p:cNvSpPr>
            <a:spLocks noGrp="1"/>
          </p:cNvSpPr>
          <p:nvPr>
            <p:ph type="title"/>
          </p:nvPr>
        </p:nvSpPr>
        <p:spPr>
          <a:xfrm>
            <a:off x="914400" y="3109060"/>
            <a:ext cx="10363200" cy="639882"/>
          </a:xfrm>
        </p:spPr>
        <p:txBody>
          <a:bodyPr tIns="0" rIns="0" bIns="0" anchor="t">
            <a:noAutofit/>
          </a:bodyPr>
          <a:lstStyle>
            <a:lvl1pPr algn="ctr">
              <a:lnSpc>
                <a:spcPts val="3601"/>
              </a:lnSpc>
              <a:defRPr sz="4796">
                <a:solidFill>
                  <a:schemeClr val="tx1"/>
                </a:solidFill>
                <a:latin typeface="Helvetica Neue" charset="0"/>
                <a:ea typeface="Helvetica Neue" charset="0"/>
                <a:cs typeface="Helvetica Neue" charset="0"/>
              </a:defRPr>
            </a:lvl1pPr>
          </a:lstStyle>
          <a:p>
            <a:r>
              <a:rPr lang="en-US"/>
              <a:t>Click to edit Master title style</a:t>
            </a:r>
            <a:endParaRPr lang="en-US" dirty="0"/>
          </a:p>
        </p:txBody>
      </p:sp>
      <p:sp>
        <p:nvSpPr>
          <p:cNvPr id="8" name="Rectangle 8"/>
          <p:cNvSpPr>
            <a:spLocks noGrp="1" noChangeArrowheads="1"/>
          </p:cNvSpPr>
          <p:nvPr>
            <p:ph type="ftr" sz="quarter" idx="3"/>
          </p:nvPr>
        </p:nvSpPr>
        <p:spPr bwMode="auto">
          <a:xfrm>
            <a:off x="2438404" y="6537325"/>
            <a:ext cx="7558617" cy="184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lang="en-US" sz="1066" smtClean="0">
                <a:solidFill>
                  <a:sysClr val="windowText" lastClr="000000"/>
                </a:solidFill>
                <a:latin typeface="Helvetica Neue" charset="0"/>
                <a:ea typeface="Helvetica Neue" charset="0"/>
                <a:cs typeface="Helvetica Neue" charset="0"/>
              </a:defRPr>
            </a:lvl1pPr>
          </a:lstStyle>
          <a:p>
            <a:endParaRPr lang="en-US"/>
          </a:p>
        </p:txBody>
      </p:sp>
    </p:spTree>
    <p:extLst>
      <p:ext uri="{BB962C8B-B14F-4D97-AF65-F5344CB8AC3E}">
        <p14:creationId xmlns:p14="http://schemas.microsoft.com/office/powerpoint/2010/main" val="20759022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losing slide">
    <p:bg>
      <p:bgRef idx="1001">
        <a:schemeClr val="bg1"/>
      </p:bgRef>
    </p:bg>
    <p:spTree>
      <p:nvGrpSpPr>
        <p:cNvPr id="1" name=""/>
        <p:cNvGrpSpPr/>
        <p:nvPr/>
      </p:nvGrpSpPr>
      <p:grpSpPr>
        <a:xfrm>
          <a:off x="0" y="0"/>
          <a:ext cx="0" cy="0"/>
          <a:chOff x="0" y="0"/>
          <a:chExt cx="0" cy="0"/>
        </a:xfrm>
      </p:grpSpPr>
      <p:sp>
        <p:nvSpPr>
          <p:cNvPr id="9" name="Slide Number Placeholder 5"/>
          <p:cNvSpPr>
            <a:spLocks noGrp="1"/>
          </p:cNvSpPr>
          <p:nvPr>
            <p:ph type="sldNum" sz="quarter" idx="12"/>
          </p:nvPr>
        </p:nvSpPr>
        <p:spPr/>
        <p:txBody>
          <a:bodyPr/>
          <a:lstStyle>
            <a:lvl1pPr>
              <a:defRPr smtClean="0">
                <a:solidFill>
                  <a:schemeClr val="tx1"/>
                </a:solidFill>
              </a:defRPr>
            </a:lvl1pPr>
          </a:lstStyle>
          <a:p>
            <a:fld id="{5725D7CD-22AE-3542-82E6-C4382F6E6020}" type="slidenum">
              <a:rPr lang="en-US" smtClean="0"/>
              <a:t>‹#›</a:t>
            </a:fld>
            <a:endParaRPr lang="en-US"/>
          </a:p>
        </p:txBody>
      </p:sp>
      <p:pic>
        <p:nvPicPr>
          <p:cNvPr id="8" name="Picture 7" descr="IBM Logo_black.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44399" y="2765391"/>
            <a:ext cx="2703207" cy="1327222"/>
          </a:xfrm>
          <a:prstGeom prst="rect">
            <a:avLst/>
          </a:prstGeom>
        </p:spPr>
      </p:pic>
    </p:spTree>
    <p:extLst>
      <p:ext uri="{BB962C8B-B14F-4D97-AF65-F5344CB8AC3E}">
        <p14:creationId xmlns:p14="http://schemas.microsoft.com/office/powerpoint/2010/main" val="2817772422"/>
      </p:ext>
    </p:extLst>
  </p:cSld>
  <p:clrMapOvr>
    <a:overrideClrMapping bg1="lt1" tx1="dk1" bg2="lt2" tx2="dk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Text ">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47792" y="388063"/>
            <a:ext cx="9457359" cy="731610"/>
          </a:xfrm>
        </p:spPr>
        <p:txBody>
          <a:bodyPr anchor="ctr"/>
          <a:lstStyle>
            <a:lvl1pPr>
              <a:defRPr>
                <a:solidFill>
                  <a:schemeClr val="accent2"/>
                </a:solidFill>
              </a:defRPr>
            </a:lvl1pPr>
          </a:lstStyle>
          <a:p>
            <a:r>
              <a:rPr lang="en-US"/>
              <a:t>Title</a:t>
            </a:r>
          </a:p>
        </p:txBody>
      </p:sp>
      <p:sp>
        <p:nvSpPr>
          <p:cNvPr id="4" name="Content Placeholder 3"/>
          <p:cNvSpPr>
            <a:spLocks noGrp="1"/>
          </p:cNvSpPr>
          <p:nvPr>
            <p:ph sz="quarter" idx="10" hasCustomPrompt="1"/>
          </p:nvPr>
        </p:nvSpPr>
        <p:spPr>
          <a:xfrm>
            <a:off x="457319" y="1600200"/>
            <a:ext cx="9452850" cy="4635500"/>
          </a:xfrm>
        </p:spPr>
        <p:txBody>
          <a:bodyPr/>
          <a:lstStyle>
            <a:lvl1pPr>
              <a:defRPr sz="1800"/>
            </a:lvl1pPr>
            <a:lvl2pPr>
              <a:defRPr sz="1800"/>
            </a:lvl2pPr>
            <a:lvl3pPr>
              <a:defRPr sz="1800"/>
            </a:lvl3pPr>
            <a:lvl4pPr>
              <a:defRPr sz="1800"/>
            </a:lvl4pPr>
            <a:lvl5pPr>
              <a:defRPr sz="1800"/>
            </a:lvl5pPr>
          </a:lstStyle>
          <a:p>
            <a:pPr lvl="0"/>
            <a:r>
              <a:rPr lang="en-US"/>
              <a:t>First-level</a:t>
            </a:r>
          </a:p>
          <a:p>
            <a:pPr lvl="1"/>
            <a:r>
              <a:rPr lang="en-US"/>
              <a:t>Second-level</a:t>
            </a:r>
          </a:p>
          <a:p>
            <a:pPr lvl="2"/>
            <a:r>
              <a:rPr lang="en-US"/>
              <a:t>Third-level</a:t>
            </a:r>
          </a:p>
        </p:txBody>
      </p:sp>
    </p:spTree>
    <p:extLst>
      <p:ext uri="{BB962C8B-B14F-4D97-AF65-F5344CB8AC3E}">
        <p14:creationId xmlns:p14="http://schemas.microsoft.com/office/powerpoint/2010/main" val="39658390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39">
          <p15:clr>
            <a:srgbClr val="FBAE40"/>
          </p15:clr>
        </p15:guide>
        <p15:guide id="3" orient="horz" pos="3928">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13"/>
          <p:cNvSpPr>
            <a:spLocks noGrp="1" noChangeArrowheads="1"/>
          </p:cNvSpPr>
          <p:nvPr>
            <p:ph type="title"/>
          </p:nvPr>
        </p:nvSpPr>
        <p:spPr bwMode="auto">
          <a:xfrm>
            <a:off x="243419" y="593725"/>
            <a:ext cx="11766549" cy="744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en-US" dirty="0"/>
              <a:t>Click to edit Master slide style</a:t>
            </a:r>
          </a:p>
        </p:txBody>
      </p:sp>
      <p:pic>
        <p:nvPicPr>
          <p:cNvPr id="1027" name="Picture 14" descr="blue-logo"/>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040537" y="227016"/>
            <a:ext cx="783167"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8" name="Rectangle 3"/>
          <p:cNvSpPr>
            <a:spLocks noGrp="1" noChangeArrowheads="1"/>
          </p:cNvSpPr>
          <p:nvPr>
            <p:ph type="body" idx="1"/>
          </p:nvPr>
        </p:nvSpPr>
        <p:spPr bwMode="auto">
          <a:xfrm>
            <a:off x="243419" y="1874838"/>
            <a:ext cx="11766549" cy="4470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p:txBody>
      </p:sp>
      <p:sp>
        <p:nvSpPr>
          <p:cNvPr id="1029" name="Line 4"/>
          <p:cNvSpPr>
            <a:spLocks noChangeShapeType="1"/>
          </p:cNvSpPr>
          <p:nvPr/>
        </p:nvSpPr>
        <p:spPr bwMode="auto">
          <a:xfrm flipV="1">
            <a:off x="366188" y="549275"/>
            <a:ext cx="11459633"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pPr>
              <a:defRPr/>
            </a:pPr>
            <a:endParaRPr lang="en-US" sz="1050"/>
          </a:p>
        </p:txBody>
      </p:sp>
      <p:sp>
        <p:nvSpPr>
          <p:cNvPr id="1030" name="Rectangle 6"/>
          <p:cNvSpPr>
            <a:spLocks noChangeArrowheads="1"/>
          </p:cNvSpPr>
          <p:nvPr/>
        </p:nvSpPr>
        <p:spPr bwMode="black">
          <a:xfrm>
            <a:off x="10119784" y="6537325"/>
            <a:ext cx="1828800" cy="1841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9056" tIns="34529" rIns="69056" bIns="34529"/>
          <a:lstStyle>
            <a:lvl1pPr>
              <a:lnSpc>
                <a:spcPct val="90000"/>
              </a:lnSpc>
              <a:spcBef>
                <a:spcPct val="50000"/>
              </a:spcBef>
              <a:buFont typeface="Wingdings" charset="2"/>
              <a:defRPr sz="1400">
                <a:solidFill>
                  <a:schemeClr val="tx1"/>
                </a:solidFill>
                <a:latin typeface="Arial" charset="0"/>
              </a:defRPr>
            </a:lvl1pPr>
            <a:lvl2pPr marL="742950" indent="-285750">
              <a:lnSpc>
                <a:spcPct val="90000"/>
              </a:lnSpc>
              <a:spcBef>
                <a:spcPct val="50000"/>
              </a:spcBef>
              <a:buFont typeface="Wingdings" charset="2"/>
              <a:defRPr sz="1400">
                <a:solidFill>
                  <a:schemeClr val="tx1"/>
                </a:solidFill>
                <a:latin typeface="Arial" charset="0"/>
              </a:defRPr>
            </a:lvl2pPr>
            <a:lvl3pPr marL="1143000" indent="-228600">
              <a:lnSpc>
                <a:spcPct val="90000"/>
              </a:lnSpc>
              <a:spcBef>
                <a:spcPct val="50000"/>
              </a:spcBef>
              <a:buFont typeface="Wingdings" charset="2"/>
              <a:defRPr sz="1400">
                <a:solidFill>
                  <a:schemeClr val="tx1"/>
                </a:solidFill>
                <a:latin typeface="Arial" charset="0"/>
              </a:defRPr>
            </a:lvl3pPr>
            <a:lvl4pPr marL="1600200" indent="-228600">
              <a:lnSpc>
                <a:spcPct val="90000"/>
              </a:lnSpc>
              <a:spcBef>
                <a:spcPct val="50000"/>
              </a:spcBef>
              <a:buFont typeface="Wingdings" charset="2"/>
              <a:defRPr sz="1400">
                <a:solidFill>
                  <a:schemeClr val="tx1"/>
                </a:solidFill>
                <a:latin typeface="Arial" charset="0"/>
              </a:defRPr>
            </a:lvl4pPr>
            <a:lvl5pPr marL="2057400" indent="-228600">
              <a:lnSpc>
                <a:spcPct val="90000"/>
              </a:lnSpc>
              <a:spcBef>
                <a:spcPct val="50000"/>
              </a:spcBef>
              <a:buFont typeface="Wingdings" charset="2"/>
              <a:defRPr sz="1400">
                <a:solidFill>
                  <a:schemeClr val="tx1"/>
                </a:solidFill>
                <a:latin typeface="Arial" charset="0"/>
              </a:defRPr>
            </a:lvl5pPr>
            <a:lvl6pPr marL="2514600" indent="-228600" eaLnBrk="0" fontAlgn="base" hangingPunct="0">
              <a:lnSpc>
                <a:spcPct val="90000"/>
              </a:lnSpc>
              <a:spcBef>
                <a:spcPct val="50000"/>
              </a:spcBef>
              <a:spcAft>
                <a:spcPct val="0"/>
              </a:spcAft>
              <a:buFont typeface="Wingdings" charset="2"/>
              <a:defRPr sz="1400">
                <a:solidFill>
                  <a:schemeClr val="tx1"/>
                </a:solidFill>
                <a:latin typeface="Arial" charset="0"/>
              </a:defRPr>
            </a:lvl6pPr>
            <a:lvl7pPr marL="2971800" indent="-228600" eaLnBrk="0" fontAlgn="base" hangingPunct="0">
              <a:lnSpc>
                <a:spcPct val="90000"/>
              </a:lnSpc>
              <a:spcBef>
                <a:spcPct val="50000"/>
              </a:spcBef>
              <a:spcAft>
                <a:spcPct val="0"/>
              </a:spcAft>
              <a:buFont typeface="Wingdings" charset="2"/>
              <a:defRPr sz="1400">
                <a:solidFill>
                  <a:schemeClr val="tx1"/>
                </a:solidFill>
                <a:latin typeface="Arial" charset="0"/>
              </a:defRPr>
            </a:lvl7pPr>
            <a:lvl8pPr marL="3429000" indent="-228600" eaLnBrk="0" fontAlgn="base" hangingPunct="0">
              <a:lnSpc>
                <a:spcPct val="90000"/>
              </a:lnSpc>
              <a:spcBef>
                <a:spcPct val="50000"/>
              </a:spcBef>
              <a:spcAft>
                <a:spcPct val="0"/>
              </a:spcAft>
              <a:buFont typeface="Wingdings" charset="2"/>
              <a:defRPr sz="1400">
                <a:solidFill>
                  <a:schemeClr val="tx1"/>
                </a:solidFill>
                <a:latin typeface="Arial" charset="0"/>
              </a:defRPr>
            </a:lvl8pPr>
            <a:lvl9pPr marL="3886200" indent="-228600" eaLnBrk="0" fontAlgn="base" hangingPunct="0">
              <a:lnSpc>
                <a:spcPct val="90000"/>
              </a:lnSpc>
              <a:spcBef>
                <a:spcPct val="50000"/>
              </a:spcBef>
              <a:spcAft>
                <a:spcPct val="0"/>
              </a:spcAft>
              <a:buFont typeface="Wingdings" charset="2"/>
              <a:defRPr sz="1400">
                <a:solidFill>
                  <a:schemeClr val="tx1"/>
                </a:solidFill>
                <a:latin typeface="Arial" charset="0"/>
              </a:defRPr>
            </a:lvl9pPr>
          </a:lstStyle>
          <a:p>
            <a:pPr algn="r" eaLnBrk="1" hangingPunct="1">
              <a:lnSpc>
                <a:spcPct val="100000"/>
              </a:lnSpc>
              <a:spcBef>
                <a:spcPct val="0"/>
              </a:spcBef>
              <a:buFontTx/>
              <a:buNone/>
              <a:defRPr/>
            </a:pPr>
            <a:r>
              <a:rPr lang="en-US" altLang="en-US" sz="1199" dirty="0">
                <a:latin typeface="Helvetica Neue" charset="0"/>
                <a:ea typeface="Helvetica Neue" charset="0"/>
                <a:cs typeface="Helvetica Neue" charset="0"/>
              </a:rPr>
              <a:t>© 2017 IBM Corporation</a:t>
            </a:r>
          </a:p>
        </p:txBody>
      </p:sp>
      <p:sp>
        <p:nvSpPr>
          <p:cNvPr id="67591" name="Rectangle 7"/>
          <p:cNvSpPr>
            <a:spLocks noGrp="1" noChangeArrowheads="1"/>
          </p:cNvSpPr>
          <p:nvPr>
            <p:ph type="sldNum" sz="quarter" idx="4"/>
          </p:nvPr>
        </p:nvSpPr>
        <p:spPr bwMode="black">
          <a:xfrm>
            <a:off x="243419" y="6537325"/>
            <a:ext cx="488949" cy="184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075" tIns="46038" rIns="92075" bIns="46038" numCol="1" anchor="t" anchorCtr="0" compatLnSpc="1">
            <a:prstTxWarp prst="textNoShape">
              <a:avLst/>
            </a:prstTxWarp>
          </a:bodyPr>
          <a:lstStyle>
            <a:lvl1pPr eaLnBrk="1" hangingPunct="1">
              <a:defRPr sz="1066">
                <a:solidFill>
                  <a:sysClr val="windowText" lastClr="000000"/>
                </a:solidFill>
                <a:latin typeface="Helvetica Neue" charset="0"/>
                <a:ea typeface="Helvetica Neue" charset="0"/>
                <a:cs typeface="Helvetica Neue" charset="0"/>
              </a:defRPr>
            </a:lvl1pPr>
          </a:lstStyle>
          <a:p>
            <a:fld id="{5725D7CD-22AE-3542-82E6-C4382F6E6020}" type="slidenum">
              <a:rPr lang="en-US" smtClean="0"/>
              <a:t>‹#›</a:t>
            </a:fld>
            <a:endParaRPr lang="en-US"/>
          </a:p>
        </p:txBody>
      </p:sp>
      <p:sp>
        <p:nvSpPr>
          <p:cNvPr id="67592" name="Rectangle 8"/>
          <p:cNvSpPr>
            <a:spLocks noGrp="1" noChangeArrowheads="1"/>
          </p:cNvSpPr>
          <p:nvPr>
            <p:ph type="ftr" sz="quarter" idx="3"/>
          </p:nvPr>
        </p:nvSpPr>
        <p:spPr bwMode="auto">
          <a:xfrm>
            <a:off x="2438404" y="6537325"/>
            <a:ext cx="7558617" cy="184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lang="en-US" sz="1066" smtClean="0">
                <a:solidFill>
                  <a:sysClr val="windowText" lastClr="000000"/>
                </a:solidFill>
                <a:latin typeface="Helvetica Neue" charset="0"/>
                <a:ea typeface="Helvetica Neue" charset="0"/>
                <a:cs typeface="Helvetica Neue" charset="0"/>
              </a:defRPr>
            </a:lvl1pPr>
          </a:lstStyle>
          <a:p>
            <a:endParaRPr lang="en-US"/>
          </a:p>
        </p:txBody>
      </p:sp>
      <p:sp>
        <p:nvSpPr>
          <p:cNvPr id="67639" name="Rectangle 55"/>
          <p:cNvSpPr>
            <a:spLocks noGrp="1" noChangeArrowheads="1"/>
          </p:cNvSpPr>
          <p:nvPr>
            <p:ph type="dt" sz="half" idx="2"/>
          </p:nvPr>
        </p:nvSpPr>
        <p:spPr bwMode="auto">
          <a:xfrm>
            <a:off x="791633" y="6537325"/>
            <a:ext cx="1585384" cy="1841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eaLnBrk="1" hangingPunct="1">
              <a:lnSpc>
                <a:spcPct val="100000"/>
              </a:lnSpc>
              <a:spcBef>
                <a:spcPct val="0"/>
              </a:spcBef>
              <a:buFontTx/>
              <a:buNone/>
              <a:defRPr sz="1066">
                <a:solidFill>
                  <a:sysClr val="windowText" lastClr="000000"/>
                </a:solidFill>
                <a:latin typeface="Helvetica Neue" charset="0"/>
                <a:ea typeface="Helvetica Neue" charset="0"/>
                <a:cs typeface="Helvetica Neue" charset="0"/>
              </a:defRPr>
            </a:lvl1pPr>
          </a:lstStyle>
          <a:p>
            <a:fld id="{64C67F28-8DA2-CD48-BDDD-C41AB9466C6D}" type="datetimeFigureOut">
              <a:rPr lang="en-US" smtClean="0"/>
              <a:t>1/11/21</a:t>
            </a:fld>
            <a:endParaRPr lang="en-US"/>
          </a:p>
        </p:txBody>
      </p:sp>
      <p:sp>
        <p:nvSpPr>
          <p:cNvPr id="1034" name="Text Box 46"/>
          <p:cNvSpPr txBox="1">
            <a:spLocks noChangeArrowheads="1"/>
          </p:cNvSpPr>
          <p:nvPr/>
        </p:nvSpPr>
        <p:spPr bwMode="auto">
          <a:xfrm>
            <a:off x="243419" y="303212"/>
            <a:ext cx="10547349"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0" bIns="0" anchor="b"/>
          <a:lstStyle>
            <a:lvl1pPr>
              <a:lnSpc>
                <a:spcPct val="90000"/>
              </a:lnSpc>
              <a:spcBef>
                <a:spcPct val="50000"/>
              </a:spcBef>
              <a:buFont typeface="Wingdings" charset="2"/>
              <a:defRPr sz="1400">
                <a:solidFill>
                  <a:schemeClr val="tx1"/>
                </a:solidFill>
                <a:latin typeface="Arial" charset="0"/>
              </a:defRPr>
            </a:lvl1pPr>
            <a:lvl2pPr marL="742950" indent="-285750">
              <a:lnSpc>
                <a:spcPct val="90000"/>
              </a:lnSpc>
              <a:spcBef>
                <a:spcPct val="50000"/>
              </a:spcBef>
              <a:buFont typeface="Wingdings" charset="2"/>
              <a:defRPr sz="1400">
                <a:solidFill>
                  <a:schemeClr val="tx1"/>
                </a:solidFill>
                <a:latin typeface="Arial" charset="0"/>
              </a:defRPr>
            </a:lvl2pPr>
            <a:lvl3pPr marL="1143000" indent="-228600">
              <a:lnSpc>
                <a:spcPct val="90000"/>
              </a:lnSpc>
              <a:spcBef>
                <a:spcPct val="50000"/>
              </a:spcBef>
              <a:buFont typeface="Wingdings" charset="2"/>
              <a:defRPr sz="1400">
                <a:solidFill>
                  <a:schemeClr val="tx1"/>
                </a:solidFill>
                <a:latin typeface="Arial" charset="0"/>
              </a:defRPr>
            </a:lvl3pPr>
            <a:lvl4pPr marL="1600200" indent="-228600">
              <a:lnSpc>
                <a:spcPct val="90000"/>
              </a:lnSpc>
              <a:spcBef>
                <a:spcPct val="50000"/>
              </a:spcBef>
              <a:buFont typeface="Wingdings" charset="2"/>
              <a:defRPr sz="1400">
                <a:solidFill>
                  <a:schemeClr val="tx1"/>
                </a:solidFill>
                <a:latin typeface="Arial" charset="0"/>
              </a:defRPr>
            </a:lvl4pPr>
            <a:lvl5pPr marL="2057400" indent="-228600">
              <a:lnSpc>
                <a:spcPct val="90000"/>
              </a:lnSpc>
              <a:spcBef>
                <a:spcPct val="50000"/>
              </a:spcBef>
              <a:buFont typeface="Wingdings" charset="2"/>
              <a:defRPr sz="1400">
                <a:solidFill>
                  <a:schemeClr val="tx1"/>
                </a:solidFill>
                <a:latin typeface="Arial" charset="0"/>
              </a:defRPr>
            </a:lvl5pPr>
            <a:lvl6pPr marL="2514600" indent="-228600" eaLnBrk="0" fontAlgn="base" hangingPunct="0">
              <a:lnSpc>
                <a:spcPct val="90000"/>
              </a:lnSpc>
              <a:spcBef>
                <a:spcPct val="50000"/>
              </a:spcBef>
              <a:spcAft>
                <a:spcPct val="0"/>
              </a:spcAft>
              <a:buFont typeface="Wingdings" charset="2"/>
              <a:defRPr sz="1400">
                <a:solidFill>
                  <a:schemeClr val="tx1"/>
                </a:solidFill>
                <a:latin typeface="Arial" charset="0"/>
              </a:defRPr>
            </a:lvl6pPr>
            <a:lvl7pPr marL="2971800" indent="-228600" eaLnBrk="0" fontAlgn="base" hangingPunct="0">
              <a:lnSpc>
                <a:spcPct val="90000"/>
              </a:lnSpc>
              <a:spcBef>
                <a:spcPct val="50000"/>
              </a:spcBef>
              <a:spcAft>
                <a:spcPct val="0"/>
              </a:spcAft>
              <a:buFont typeface="Wingdings" charset="2"/>
              <a:defRPr sz="1400">
                <a:solidFill>
                  <a:schemeClr val="tx1"/>
                </a:solidFill>
                <a:latin typeface="Arial" charset="0"/>
              </a:defRPr>
            </a:lvl7pPr>
            <a:lvl8pPr marL="3429000" indent="-228600" eaLnBrk="0" fontAlgn="base" hangingPunct="0">
              <a:lnSpc>
                <a:spcPct val="90000"/>
              </a:lnSpc>
              <a:spcBef>
                <a:spcPct val="50000"/>
              </a:spcBef>
              <a:spcAft>
                <a:spcPct val="0"/>
              </a:spcAft>
              <a:buFont typeface="Wingdings" charset="2"/>
              <a:defRPr sz="1400">
                <a:solidFill>
                  <a:schemeClr val="tx1"/>
                </a:solidFill>
                <a:latin typeface="Arial" charset="0"/>
              </a:defRPr>
            </a:lvl8pPr>
            <a:lvl9pPr marL="3886200" indent="-228600" eaLnBrk="0" fontAlgn="base" hangingPunct="0">
              <a:lnSpc>
                <a:spcPct val="90000"/>
              </a:lnSpc>
              <a:spcBef>
                <a:spcPct val="50000"/>
              </a:spcBef>
              <a:spcAft>
                <a:spcPct val="0"/>
              </a:spcAft>
              <a:buFont typeface="Wingdings" charset="2"/>
              <a:defRPr sz="1400">
                <a:solidFill>
                  <a:schemeClr val="tx1"/>
                </a:solidFill>
                <a:latin typeface="Arial" charset="0"/>
              </a:defRPr>
            </a:lvl9pPr>
          </a:lstStyle>
          <a:p>
            <a:pPr eaLnBrk="1" hangingPunct="1">
              <a:lnSpc>
                <a:spcPct val="100000"/>
              </a:lnSpc>
              <a:spcBef>
                <a:spcPct val="0"/>
              </a:spcBef>
              <a:spcAft>
                <a:spcPts val="675"/>
              </a:spcAft>
              <a:buFontTx/>
              <a:buNone/>
              <a:defRPr/>
            </a:pPr>
            <a:r>
              <a:rPr lang="en-US" altLang="en-US" sz="1332" dirty="0">
                <a:latin typeface="Helvetica Neue" charset="0"/>
                <a:ea typeface="Helvetica Neue" charset="0"/>
                <a:cs typeface="Helvetica Neue" charset="0"/>
              </a:rPr>
              <a:t>Global Business Services</a:t>
            </a:r>
          </a:p>
        </p:txBody>
      </p:sp>
    </p:spTree>
    <p:extLst>
      <p:ext uri="{BB962C8B-B14F-4D97-AF65-F5344CB8AC3E}">
        <p14:creationId xmlns:p14="http://schemas.microsoft.com/office/powerpoint/2010/main" val="324631430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lgn="l" rtl="0" eaLnBrk="1" fontAlgn="base" hangingPunct="1">
        <a:lnSpc>
          <a:spcPct val="90000"/>
        </a:lnSpc>
        <a:spcBef>
          <a:spcPct val="0"/>
        </a:spcBef>
        <a:spcAft>
          <a:spcPct val="0"/>
        </a:spcAft>
        <a:defRPr sz="2931" kern="1200">
          <a:solidFill>
            <a:schemeClr val="tx2"/>
          </a:solidFill>
          <a:latin typeface="Helvetica Neue" charset="0"/>
          <a:ea typeface="Helvetica Neue" charset="0"/>
          <a:cs typeface="Helvetica Neue" charset="0"/>
        </a:defRPr>
      </a:lvl1pPr>
      <a:lvl2pPr algn="l" rtl="0" eaLnBrk="1" fontAlgn="base" hangingPunct="1">
        <a:lnSpc>
          <a:spcPct val="90000"/>
        </a:lnSpc>
        <a:spcBef>
          <a:spcPct val="0"/>
        </a:spcBef>
        <a:spcAft>
          <a:spcPct val="0"/>
        </a:spcAft>
        <a:defRPr sz="1650">
          <a:solidFill>
            <a:schemeClr val="tx2"/>
          </a:solidFill>
          <a:latin typeface="Arial" panose="020B0604020202020204" pitchFamily="34" charset="0"/>
        </a:defRPr>
      </a:lvl2pPr>
      <a:lvl3pPr algn="l" rtl="0" eaLnBrk="1" fontAlgn="base" hangingPunct="1">
        <a:lnSpc>
          <a:spcPct val="90000"/>
        </a:lnSpc>
        <a:spcBef>
          <a:spcPct val="0"/>
        </a:spcBef>
        <a:spcAft>
          <a:spcPct val="0"/>
        </a:spcAft>
        <a:defRPr sz="1650">
          <a:solidFill>
            <a:schemeClr val="tx2"/>
          </a:solidFill>
          <a:latin typeface="Arial" panose="020B0604020202020204" pitchFamily="34" charset="0"/>
        </a:defRPr>
      </a:lvl3pPr>
      <a:lvl4pPr algn="l" rtl="0" eaLnBrk="1" fontAlgn="base" hangingPunct="1">
        <a:lnSpc>
          <a:spcPct val="90000"/>
        </a:lnSpc>
        <a:spcBef>
          <a:spcPct val="0"/>
        </a:spcBef>
        <a:spcAft>
          <a:spcPct val="0"/>
        </a:spcAft>
        <a:defRPr sz="1650">
          <a:solidFill>
            <a:schemeClr val="tx2"/>
          </a:solidFill>
          <a:latin typeface="Arial" panose="020B0604020202020204" pitchFamily="34" charset="0"/>
        </a:defRPr>
      </a:lvl4pPr>
      <a:lvl5pPr algn="l" rtl="0" eaLnBrk="1" fontAlgn="base" hangingPunct="1">
        <a:lnSpc>
          <a:spcPct val="90000"/>
        </a:lnSpc>
        <a:spcBef>
          <a:spcPct val="0"/>
        </a:spcBef>
        <a:spcAft>
          <a:spcPct val="0"/>
        </a:spcAft>
        <a:defRPr sz="1650">
          <a:solidFill>
            <a:schemeClr val="tx2"/>
          </a:solidFill>
          <a:latin typeface="Arial" panose="020B0604020202020204" pitchFamily="34" charset="0"/>
        </a:defRPr>
      </a:lvl5pPr>
      <a:lvl6pPr marL="342903" algn="l" rtl="0" eaLnBrk="1" fontAlgn="base" hangingPunct="1">
        <a:lnSpc>
          <a:spcPct val="90000"/>
        </a:lnSpc>
        <a:spcBef>
          <a:spcPct val="0"/>
        </a:spcBef>
        <a:spcAft>
          <a:spcPct val="0"/>
        </a:spcAft>
        <a:defRPr sz="1650">
          <a:solidFill>
            <a:schemeClr val="tx2"/>
          </a:solidFill>
          <a:latin typeface="Arial" panose="020B0604020202020204" pitchFamily="34" charset="0"/>
        </a:defRPr>
      </a:lvl6pPr>
      <a:lvl7pPr marL="685805" algn="l" rtl="0" eaLnBrk="1" fontAlgn="base" hangingPunct="1">
        <a:lnSpc>
          <a:spcPct val="90000"/>
        </a:lnSpc>
        <a:spcBef>
          <a:spcPct val="0"/>
        </a:spcBef>
        <a:spcAft>
          <a:spcPct val="0"/>
        </a:spcAft>
        <a:defRPr sz="1650">
          <a:solidFill>
            <a:schemeClr val="tx2"/>
          </a:solidFill>
          <a:latin typeface="Arial" panose="020B0604020202020204" pitchFamily="34" charset="0"/>
        </a:defRPr>
      </a:lvl7pPr>
      <a:lvl8pPr marL="1028708" algn="l" rtl="0" eaLnBrk="1" fontAlgn="base" hangingPunct="1">
        <a:lnSpc>
          <a:spcPct val="90000"/>
        </a:lnSpc>
        <a:spcBef>
          <a:spcPct val="0"/>
        </a:spcBef>
        <a:spcAft>
          <a:spcPct val="0"/>
        </a:spcAft>
        <a:defRPr sz="1650">
          <a:solidFill>
            <a:schemeClr val="tx2"/>
          </a:solidFill>
          <a:latin typeface="Arial" panose="020B0604020202020204" pitchFamily="34" charset="0"/>
        </a:defRPr>
      </a:lvl8pPr>
      <a:lvl9pPr marL="1371610" algn="l" rtl="0" eaLnBrk="1" fontAlgn="base" hangingPunct="1">
        <a:lnSpc>
          <a:spcPct val="90000"/>
        </a:lnSpc>
        <a:spcBef>
          <a:spcPct val="0"/>
        </a:spcBef>
        <a:spcAft>
          <a:spcPct val="0"/>
        </a:spcAft>
        <a:defRPr sz="1650">
          <a:solidFill>
            <a:schemeClr val="tx2"/>
          </a:solidFill>
          <a:latin typeface="Arial" panose="020B0604020202020204" pitchFamily="34" charset="0"/>
        </a:defRPr>
      </a:lvl9pPr>
    </p:titleStyle>
    <p:bodyStyle>
      <a:lvl1pPr marL="230504" indent="-230504" algn="l" rtl="0" eaLnBrk="1" fontAlgn="base" hangingPunct="1">
        <a:spcBef>
          <a:spcPct val="50000"/>
        </a:spcBef>
        <a:spcAft>
          <a:spcPct val="0"/>
        </a:spcAft>
        <a:buClr>
          <a:schemeClr val="tx1"/>
        </a:buClr>
        <a:buFont typeface="Arial" panose="020B0604020202020204" pitchFamily="34" charset="0"/>
        <a:buChar char="•"/>
        <a:defRPr sz="2131" kern="1200">
          <a:solidFill>
            <a:schemeClr val="tx1"/>
          </a:solidFill>
          <a:latin typeface="Helvetica Neue" charset="0"/>
          <a:ea typeface="Helvetica Neue" charset="0"/>
          <a:cs typeface="Helvetica Neue" charset="0"/>
        </a:defRPr>
      </a:lvl1pPr>
      <a:lvl2pPr marL="458892" indent="-228389" algn="l" rtl="0" eaLnBrk="1" fontAlgn="base" hangingPunct="1">
        <a:spcBef>
          <a:spcPct val="0"/>
        </a:spcBef>
        <a:spcAft>
          <a:spcPct val="0"/>
        </a:spcAft>
        <a:buClr>
          <a:schemeClr val="tx1"/>
        </a:buClr>
        <a:buFont typeface="Arial" charset="0"/>
        <a:buChar char="–"/>
        <a:defRPr sz="2131" kern="1200">
          <a:solidFill>
            <a:schemeClr val="tx1"/>
          </a:solidFill>
          <a:latin typeface="Helvetica Neue" charset="0"/>
          <a:ea typeface="Helvetica Neue" charset="0"/>
          <a:cs typeface="Helvetica Neue" charset="0"/>
        </a:defRPr>
      </a:lvl2pPr>
      <a:lvl3pPr marL="689395" indent="-230504" algn="l" rtl="0" eaLnBrk="1" fontAlgn="base" hangingPunct="1">
        <a:spcBef>
          <a:spcPct val="0"/>
        </a:spcBef>
        <a:spcAft>
          <a:spcPct val="0"/>
        </a:spcAft>
        <a:buClr>
          <a:schemeClr val="tx1"/>
        </a:buClr>
        <a:buChar char="•"/>
        <a:defRPr sz="2131" kern="1200">
          <a:solidFill>
            <a:schemeClr val="tx1"/>
          </a:solidFill>
          <a:latin typeface="Helvetica Neue" charset="0"/>
          <a:ea typeface="Helvetica Neue" charset="0"/>
          <a:cs typeface="Helvetica Neue" charset="0"/>
        </a:defRPr>
      </a:lvl3pPr>
      <a:lvl4pPr marL="902500" indent="-129780" algn="l" rtl="0" eaLnBrk="1" fontAlgn="base" hangingPunct="1">
        <a:spcBef>
          <a:spcPct val="20000"/>
        </a:spcBef>
        <a:spcAft>
          <a:spcPct val="0"/>
        </a:spcAft>
        <a:buClr>
          <a:schemeClr val="bg1"/>
        </a:buClr>
        <a:defRPr sz="1200" kern="1200">
          <a:solidFill>
            <a:schemeClr val="bg1"/>
          </a:solidFill>
          <a:latin typeface="+mn-lt"/>
          <a:ea typeface="+mn-ea"/>
          <a:cs typeface="+mn-cs"/>
        </a:defRPr>
      </a:lvl4pPr>
      <a:lvl5pPr marL="1154915" indent="-122636" algn="l" rtl="0" eaLnBrk="1" fontAlgn="base" hangingPunct="1">
        <a:spcBef>
          <a:spcPct val="20000"/>
        </a:spcBef>
        <a:spcAft>
          <a:spcPct val="0"/>
        </a:spcAft>
        <a:buClr>
          <a:schemeClr val="bg1"/>
        </a:buClr>
        <a:buChar char="»"/>
        <a:defRPr sz="1200" kern="1200">
          <a:solidFill>
            <a:schemeClr val="bg1"/>
          </a:solidFill>
          <a:latin typeface="+mn-lt"/>
          <a:ea typeface="+mn-ea"/>
          <a:cs typeface="+mn-cs"/>
        </a:defRPr>
      </a:lvl5pPr>
      <a:lvl6pPr marL="1885965" indent="-171452" algn="l" defTabSz="685805" rtl="0" eaLnBrk="1" latinLnBrk="0" hangingPunct="1">
        <a:lnSpc>
          <a:spcPct val="90000"/>
        </a:lnSpc>
        <a:spcBef>
          <a:spcPts val="376"/>
        </a:spcBef>
        <a:buFont typeface="Arial" panose="020B0604020202020204" pitchFamily="34" charset="0"/>
        <a:buChar char="•"/>
        <a:defRPr sz="1349" kern="1200">
          <a:solidFill>
            <a:schemeClr val="tx1"/>
          </a:solidFill>
          <a:latin typeface="+mn-lt"/>
          <a:ea typeface="+mn-ea"/>
          <a:cs typeface="+mn-cs"/>
        </a:defRPr>
      </a:lvl6pPr>
      <a:lvl7pPr marL="2228867" indent="-171452" algn="l" defTabSz="685805" rtl="0" eaLnBrk="1" latinLnBrk="0" hangingPunct="1">
        <a:lnSpc>
          <a:spcPct val="90000"/>
        </a:lnSpc>
        <a:spcBef>
          <a:spcPts val="376"/>
        </a:spcBef>
        <a:buFont typeface="Arial" panose="020B0604020202020204" pitchFamily="34" charset="0"/>
        <a:buChar char="•"/>
        <a:defRPr sz="1349" kern="1200">
          <a:solidFill>
            <a:schemeClr val="tx1"/>
          </a:solidFill>
          <a:latin typeface="+mn-lt"/>
          <a:ea typeface="+mn-ea"/>
          <a:cs typeface="+mn-cs"/>
        </a:defRPr>
      </a:lvl7pPr>
      <a:lvl8pPr marL="2571770" indent="-171452" algn="l" defTabSz="685805" rtl="0" eaLnBrk="1" latinLnBrk="0" hangingPunct="1">
        <a:lnSpc>
          <a:spcPct val="90000"/>
        </a:lnSpc>
        <a:spcBef>
          <a:spcPts val="376"/>
        </a:spcBef>
        <a:buFont typeface="Arial" panose="020B0604020202020204" pitchFamily="34" charset="0"/>
        <a:buChar char="•"/>
        <a:defRPr sz="1349" kern="1200">
          <a:solidFill>
            <a:schemeClr val="tx1"/>
          </a:solidFill>
          <a:latin typeface="+mn-lt"/>
          <a:ea typeface="+mn-ea"/>
          <a:cs typeface="+mn-cs"/>
        </a:defRPr>
      </a:lvl8pPr>
      <a:lvl9pPr marL="2914672" indent="-171452" algn="l" defTabSz="685805" rtl="0" eaLnBrk="1" latinLnBrk="0" hangingPunct="1">
        <a:lnSpc>
          <a:spcPct val="90000"/>
        </a:lnSpc>
        <a:spcBef>
          <a:spcPts val="376"/>
        </a:spcBef>
        <a:buFont typeface="Arial" panose="020B0604020202020204" pitchFamily="34" charset="0"/>
        <a:buChar char="•"/>
        <a:defRPr sz="1349" kern="1200">
          <a:solidFill>
            <a:schemeClr val="tx1"/>
          </a:solidFill>
          <a:latin typeface="+mn-lt"/>
          <a:ea typeface="+mn-ea"/>
          <a:cs typeface="+mn-cs"/>
        </a:defRPr>
      </a:lvl9pPr>
    </p:bodyStyle>
    <p:otherStyle>
      <a:defPPr>
        <a:defRPr lang="en-US"/>
      </a:defPPr>
      <a:lvl1pPr marL="0" algn="l" defTabSz="685805" rtl="0" eaLnBrk="1" latinLnBrk="0" hangingPunct="1">
        <a:defRPr sz="1349" kern="1200">
          <a:solidFill>
            <a:schemeClr val="tx1"/>
          </a:solidFill>
          <a:latin typeface="+mn-lt"/>
          <a:ea typeface="+mn-ea"/>
          <a:cs typeface="+mn-cs"/>
        </a:defRPr>
      </a:lvl1pPr>
      <a:lvl2pPr marL="342903" algn="l" defTabSz="685805" rtl="0" eaLnBrk="1" latinLnBrk="0" hangingPunct="1">
        <a:defRPr sz="1349" kern="1200">
          <a:solidFill>
            <a:schemeClr val="tx1"/>
          </a:solidFill>
          <a:latin typeface="+mn-lt"/>
          <a:ea typeface="+mn-ea"/>
          <a:cs typeface="+mn-cs"/>
        </a:defRPr>
      </a:lvl2pPr>
      <a:lvl3pPr marL="685805" algn="l" defTabSz="685805" rtl="0" eaLnBrk="1" latinLnBrk="0" hangingPunct="1">
        <a:defRPr sz="1349" kern="1200">
          <a:solidFill>
            <a:schemeClr val="tx1"/>
          </a:solidFill>
          <a:latin typeface="+mn-lt"/>
          <a:ea typeface="+mn-ea"/>
          <a:cs typeface="+mn-cs"/>
        </a:defRPr>
      </a:lvl3pPr>
      <a:lvl4pPr marL="1028708" algn="l" defTabSz="685805" rtl="0" eaLnBrk="1" latinLnBrk="0" hangingPunct="1">
        <a:defRPr sz="1349" kern="1200">
          <a:solidFill>
            <a:schemeClr val="tx1"/>
          </a:solidFill>
          <a:latin typeface="+mn-lt"/>
          <a:ea typeface="+mn-ea"/>
          <a:cs typeface="+mn-cs"/>
        </a:defRPr>
      </a:lvl4pPr>
      <a:lvl5pPr marL="1371610" algn="l" defTabSz="685805" rtl="0" eaLnBrk="1" latinLnBrk="0" hangingPunct="1">
        <a:defRPr sz="1349" kern="1200">
          <a:solidFill>
            <a:schemeClr val="tx1"/>
          </a:solidFill>
          <a:latin typeface="+mn-lt"/>
          <a:ea typeface="+mn-ea"/>
          <a:cs typeface="+mn-cs"/>
        </a:defRPr>
      </a:lvl5pPr>
      <a:lvl6pPr marL="1714513" algn="l" defTabSz="685805" rtl="0" eaLnBrk="1" latinLnBrk="0" hangingPunct="1">
        <a:defRPr sz="1349" kern="1200">
          <a:solidFill>
            <a:schemeClr val="tx1"/>
          </a:solidFill>
          <a:latin typeface="+mn-lt"/>
          <a:ea typeface="+mn-ea"/>
          <a:cs typeface="+mn-cs"/>
        </a:defRPr>
      </a:lvl6pPr>
      <a:lvl7pPr marL="2057415" algn="l" defTabSz="685805" rtl="0" eaLnBrk="1" latinLnBrk="0" hangingPunct="1">
        <a:defRPr sz="1349" kern="1200">
          <a:solidFill>
            <a:schemeClr val="tx1"/>
          </a:solidFill>
          <a:latin typeface="+mn-lt"/>
          <a:ea typeface="+mn-ea"/>
          <a:cs typeface="+mn-cs"/>
        </a:defRPr>
      </a:lvl7pPr>
      <a:lvl8pPr marL="2400318" algn="l" defTabSz="685805" rtl="0" eaLnBrk="1" latinLnBrk="0" hangingPunct="1">
        <a:defRPr sz="1349" kern="1200">
          <a:solidFill>
            <a:schemeClr val="tx1"/>
          </a:solidFill>
          <a:latin typeface="+mn-lt"/>
          <a:ea typeface="+mn-ea"/>
          <a:cs typeface="+mn-cs"/>
        </a:defRPr>
      </a:lvl8pPr>
      <a:lvl9pPr marL="2743220" algn="l" defTabSz="685805" rtl="0" eaLnBrk="1" latinLnBrk="0" hangingPunct="1">
        <a:defRPr sz="134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6.tiff"/><Relationship Id="rId2" Type="http://schemas.openxmlformats.org/officeDocument/2006/relationships/image" Target="../media/image15.tiff"/><Relationship Id="rId1" Type="http://schemas.openxmlformats.org/officeDocument/2006/relationships/slideLayout" Target="../slideLayouts/slideLayout3.xml"/><Relationship Id="rId5" Type="http://schemas.openxmlformats.org/officeDocument/2006/relationships/image" Target="../media/image18.tiff"/><Relationship Id="rId4" Type="http://schemas.openxmlformats.org/officeDocument/2006/relationships/image" Target="../media/image17.tiff"/></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3.xml"/><Relationship Id="rId4" Type="http://schemas.openxmlformats.org/officeDocument/2006/relationships/image" Target="../media/image26.tiff"/></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3.xml"/><Relationship Id="rId4" Type="http://schemas.openxmlformats.org/officeDocument/2006/relationships/image" Target="../media/image8.tiff"/></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tiff"/><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7.tif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5" descr="bike">
            <a:extLst>
              <a:ext uri="{FF2B5EF4-FFF2-40B4-BE49-F238E27FC236}">
                <a16:creationId xmlns:a16="http://schemas.microsoft.com/office/drawing/2014/main" id="{BA2453FD-BF67-A549-A2A5-F61B351315F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8966"/>
          <a:stretch/>
        </p:blipFill>
        <p:spPr bwMode="auto">
          <a:xfrm>
            <a:off x="429235" y="2914820"/>
            <a:ext cx="11473293" cy="34714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4" name="Group 3">
            <a:extLst>
              <a:ext uri="{FF2B5EF4-FFF2-40B4-BE49-F238E27FC236}">
                <a16:creationId xmlns:a16="http://schemas.microsoft.com/office/drawing/2014/main" id="{EDF07BD9-5D61-A245-986E-3587F067E79B}"/>
              </a:ext>
            </a:extLst>
          </p:cNvPr>
          <p:cNvGrpSpPr/>
          <p:nvPr/>
        </p:nvGrpSpPr>
        <p:grpSpPr>
          <a:xfrm>
            <a:off x="366736" y="3065490"/>
            <a:ext cx="11535792" cy="3149140"/>
            <a:chOff x="603045" y="2376644"/>
            <a:chExt cx="8659855" cy="1708247"/>
          </a:xfrm>
        </p:grpSpPr>
        <p:grpSp>
          <p:nvGrpSpPr>
            <p:cNvPr id="5" name="Group 18">
              <a:extLst>
                <a:ext uri="{FF2B5EF4-FFF2-40B4-BE49-F238E27FC236}">
                  <a16:creationId xmlns:a16="http://schemas.microsoft.com/office/drawing/2014/main" id="{57D3A9F1-02B2-9940-AF48-5D270A16AC9B}"/>
                </a:ext>
              </a:extLst>
            </p:cNvPr>
            <p:cNvGrpSpPr>
              <a:grpSpLocks/>
            </p:cNvGrpSpPr>
            <p:nvPr/>
          </p:nvGrpSpPr>
          <p:grpSpPr bwMode="auto">
            <a:xfrm>
              <a:off x="603045" y="2376644"/>
              <a:ext cx="8659572" cy="1060334"/>
              <a:chOff x="160" y="2288"/>
              <a:chExt cx="5477" cy="688"/>
            </a:xfrm>
          </p:grpSpPr>
          <p:sp>
            <p:nvSpPr>
              <p:cNvPr id="10" name="Freeform 26">
                <a:extLst>
                  <a:ext uri="{FF2B5EF4-FFF2-40B4-BE49-F238E27FC236}">
                    <a16:creationId xmlns:a16="http://schemas.microsoft.com/office/drawing/2014/main" id="{0787FB03-F5AE-6E42-A818-E8E1528B2FB4}"/>
                  </a:ext>
                </a:extLst>
              </p:cNvPr>
              <p:cNvSpPr>
                <a:spLocks/>
              </p:cNvSpPr>
              <p:nvPr/>
            </p:nvSpPr>
            <p:spPr bwMode="auto">
              <a:xfrm>
                <a:off x="1264" y="2750"/>
                <a:ext cx="3247" cy="226"/>
              </a:xfrm>
              <a:custGeom>
                <a:avLst/>
                <a:gdLst>
                  <a:gd name="T0" fmla="*/ 0 w 3194"/>
                  <a:gd name="T1" fmla="*/ 0 h 290"/>
                  <a:gd name="T2" fmla="*/ 0 w 3194"/>
                  <a:gd name="T3" fmla="*/ 294 h 290"/>
                  <a:gd name="T4" fmla="*/ 3076 w 3194"/>
                  <a:gd name="T5" fmla="*/ 296 h 290"/>
                  <a:gd name="T6" fmla="*/ 3070 w 3194"/>
                  <a:gd name="T7" fmla="*/ 262 h 290"/>
                  <a:gd name="T8" fmla="*/ 3043 w 3194"/>
                  <a:gd name="T9" fmla="*/ 152 h 290"/>
                  <a:gd name="T10" fmla="*/ 3003 w 3194"/>
                  <a:gd name="T11" fmla="*/ 34 h 290"/>
                  <a:gd name="T12" fmla="*/ 2988 w 3194"/>
                  <a:gd name="T13" fmla="*/ 2 h 290"/>
                  <a:gd name="T14" fmla="*/ 0 w 3194"/>
                  <a:gd name="T15" fmla="*/ 0 h 290"/>
                  <a:gd name="T16" fmla="*/ 0 60000 65536"/>
                  <a:gd name="T17" fmla="*/ 0 60000 65536"/>
                  <a:gd name="T18" fmla="*/ 0 60000 65536"/>
                  <a:gd name="T19" fmla="*/ 0 60000 65536"/>
                  <a:gd name="T20" fmla="*/ 0 60000 65536"/>
                  <a:gd name="T21" fmla="*/ 0 60000 65536"/>
                  <a:gd name="T22" fmla="*/ 0 60000 65536"/>
                  <a:gd name="T23" fmla="*/ 0 60000 65536"/>
                  <a:gd name="T24" fmla="*/ 0 w 3194"/>
                  <a:gd name="T25" fmla="*/ 0 h 290"/>
                  <a:gd name="T26" fmla="*/ 3194 w 3194"/>
                  <a:gd name="T27" fmla="*/ 290 h 29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194" h="290">
                    <a:moveTo>
                      <a:pt x="0" y="0"/>
                    </a:moveTo>
                    <a:lnTo>
                      <a:pt x="0" y="288"/>
                    </a:lnTo>
                    <a:lnTo>
                      <a:pt x="3194" y="290"/>
                    </a:lnTo>
                    <a:lnTo>
                      <a:pt x="3188" y="256"/>
                    </a:lnTo>
                    <a:cubicBezTo>
                      <a:pt x="3182" y="232"/>
                      <a:pt x="3172" y="183"/>
                      <a:pt x="3160" y="146"/>
                    </a:cubicBezTo>
                    <a:cubicBezTo>
                      <a:pt x="3146" y="103"/>
                      <a:pt x="3128" y="58"/>
                      <a:pt x="3118" y="34"/>
                    </a:cubicBezTo>
                    <a:lnTo>
                      <a:pt x="3102" y="2"/>
                    </a:lnTo>
                    <a:lnTo>
                      <a:pt x="0" y="0"/>
                    </a:lnTo>
                    <a:close/>
                  </a:path>
                </a:pathLst>
              </a:custGeom>
              <a:solidFill>
                <a:srgbClr val="FEFFFE">
                  <a:alpha val="49019"/>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atin typeface="Arial" panose="020B0604020202020204" pitchFamily="34" charset="0"/>
                </a:endParaRPr>
              </a:p>
            </p:txBody>
          </p:sp>
          <p:sp>
            <p:nvSpPr>
              <p:cNvPr id="11" name="Rectangle 19">
                <a:extLst>
                  <a:ext uri="{FF2B5EF4-FFF2-40B4-BE49-F238E27FC236}">
                    <a16:creationId xmlns:a16="http://schemas.microsoft.com/office/drawing/2014/main" id="{88A589E1-7A00-F24E-8EFF-B3824CDE48DD}"/>
                  </a:ext>
                </a:extLst>
              </p:cNvPr>
              <p:cNvSpPr>
                <a:spLocks noChangeArrowheads="1"/>
              </p:cNvSpPr>
              <p:nvPr/>
            </p:nvSpPr>
            <p:spPr bwMode="auto">
              <a:xfrm>
                <a:off x="160" y="2290"/>
                <a:ext cx="797" cy="237"/>
              </a:xfrm>
              <a:prstGeom prst="rect">
                <a:avLst/>
              </a:prstGeom>
              <a:solidFill>
                <a:srgbClr val="FEFFFE">
                  <a:alpha val="4901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eaLnBrk="0" fontAlgn="base" hangingPunct="0">
                  <a:spcBef>
                    <a:spcPct val="0"/>
                  </a:spcBef>
                  <a:spcAft>
                    <a:spcPct val="0"/>
                  </a:spcAft>
                  <a:defRPr sz="1400">
                    <a:solidFill>
                      <a:schemeClr val="tx1"/>
                    </a:solidFill>
                    <a:latin typeface="Arial" charset="0"/>
                  </a:defRPr>
                </a:lvl6pPr>
                <a:lvl7pPr marL="2971800" indent="-228600" eaLnBrk="0" fontAlgn="base" hangingPunct="0">
                  <a:spcBef>
                    <a:spcPct val="0"/>
                  </a:spcBef>
                  <a:spcAft>
                    <a:spcPct val="0"/>
                  </a:spcAft>
                  <a:defRPr sz="1400">
                    <a:solidFill>
                      <a:schemeClr val="tx1"/>
                    </a:solidFill>
                    <a:latin typeface="Arial" charset="0"/>
                  </a:defRPr>
                </a:lvl7pPr>
                <a:lvl8pPr marL="3429000" indent="-228600" eaLnBrk="0" fontAlgn="base" hangingPunct="0">
                  <a:spcBef>
                    <a:spcPct val="0"/>
                  </a:spcBef>
                  <a:spcAft>
                    <a:spcPct val="0"/>
                  </a:spcAft>
                  <a:defRPr sz="1400">
                    <a:solidFill>
                      <a:schemeClr val="tx1"/>
                    </a:solidFill>
                    <a:latin typeface="Arial" charset="0"/>
                  </a:defRPr>
                </a:lvl8pPr>
                <a:lvl9pPr marL="3886200" indent="-228600" eaLnBrk="0" fontAlgn="base" hangingPunct="0">
                  <a:spcBef>
                    <a:spcPct val="0"/>
                  </a:spcBef>
                  <a:spcAft>
                    <a:spcPct val="0"/>
                  </a:spcAft>
                  <a:defRPr sz="1400">
                    <a:solidFill>
                      <a:schemeClr val="tx1"/>
                    </a:solidFill>
                    <a:latin typeface="Arial" charset="0"/>
                  </a:defRPr>
                </a:lvl9pPr>
              </a:lstStyle>
              <a:p>
                <a:pPr algn="ctr">
                  <a:spcBef>
                    <a:spcPct val="50000"/>
                  </a:spcBef>
                </a:pPr>
                <a:endParaRPr lang="en-GB" altLang="en-US" sz="1200" dirty="0">
                  <a:latin typeface="Arial" panose="020B0604020202020204" pitchFamily="34" charset="0"/>
                  <a:ea typeface="MS PGothic" charset="-128"/>
                </a:endParaRPr>
              </a:p>
            </p:txBody>
          </p:sp>
          <p:sp>
            <p:nvSpPr>
              <p:cNvPr id="12" name="Rectangle 20">
                <a:extLst>
                  <a:ext uri="{FF2B5EF4-FFF2-40B4-BE49-F238E27FC236}">
                    <a16:creationId xmlns:a16="http://schemas.microsoft.com/office/drawing/2014/main" id="{1C8B7BE0-0709-4E47-B7A2-E4E08FB8D756}"/>
                  </a:ext>
                </a:extLst>
              </p:cNvPr>
              <p:cNvSpPr>
                <a:spLocks noChangeArrowheads="1"/>
              </p:cNvSpPr>
              <p:nvPr/>
            </p:nvSpPr>
            <p:spPr bwMode="auto">
              <a:xfrm>
                <a:off x="170" y="2750"/>
                <a:ext cx="761" cy="226"/>
              </a:xfrm>
              <a:prstGeom prst="rect">
                <a:avLst/>
              </a:prstGeom>
              <a:solidFill>
                <a:srgbClr val="FEFFFE">
                  <a:alpha val="4901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eaLnBrk="0" fontAlgn="base" hangingPunct="0">
                  <a:spcBef>
                    <a:spcPct val="0"/>
                  </a:spcBef>
                  <a:spcAft>
                    <a:spcPct val="0"/>
                  </a:spcAft>
                  <a:defRPr sz="1400">
                    <a:solidFill>
                      <a:schemeClr val="tx1"/>
                    </a:solidFill>
                    <a:latin typeface="Arial" charset="0"/>
                  </a:defRPr>
                </a:lvl6pPr>
                <a:lvl7pPr marL="2971800" indent="-228600" eaLnBrk="0" fontAlgn="base" hangingPunct="0">
                  <a:spcBef>
                    <a:spcPct val="0"/>
                  </a:spcBef>
                  <a:spcAft>
                    <a:spcPct val="0"/>
                  </a:spcAft>
                  <a:defRPr sz="1400">
                    <a:solidFill>
                      <a:schemeClr val="tx1"/>
                    </a:solidFill>
                    <a:latin typeface="Arial" charset="0"/>
                  </a:defRPr>
                </a:lvl7pPr>
                <a:lvl8pPr marL="3429000" indent="-228600" eaLnBrk="0" fontAlgn="base" hangingPunct="0">
                  <a:spcBef>
                    <a:spcPct val="0"/>
                  </a:spcBef>
                  <a:spcAft>
                    <a:spcPct val="0"/>
                  </a:spcAft>
                  <a:defRPr sz="1400">
                    <a:solidFill>
                      <a:schemeClr val="tx1"/>
                    </a:solidFill>
                    <a:latin typeface="Arial" charset="0"/>
                  </a:defRPr>
                </a:lvl8pPr>
                <a:lvl9pPr marL="3886200" indent="-228600" eaLnBrk="0" fontAlgn="base" hangingPunct="0">
                  <a:spcBef>
                    <a:spcPct val="0"/>
                  </a:spcBef>
                  <a:spcAft>
                    <a:spcPct val="0"/>
                  </a:spcAft>
                  <a:defRPr sz="1400">
                    <a:solidFill>
                      <a:schemeClr val="tx1"/>
                    </a:solidFill>
                    <a:latin typeface="Arial" charset="0"/>
                  </a:defRPr>
                </a:lvl9pPr>
              </a:lstStyle>
              <a:p>
                <a:pPr algn="ctr">
                  <a:spcBef>
                    <a:spcPct val="50000"/>
                  </a:spcBef>
                </a:pPr>
                <a:endParaRPr lang="en-GB" altLang="en-US" sz="1200" dirty="0">
                  <a:latin typeface="Arial" panose="020B0604020202020204" pitchFamily="34" charset="0"/>
                  <a:ea typeface="MS PGothic" charset="-128"/>
                </a:endParaRPr>
              </a:p>
            </p:txBody>
          </p:sp>
          <p:sp>
            <p:nvSpPr>
              <p:cNvPr id="13" name="Rectangle 22">
                <a:extLst>
                  <a:ext uri="{FF2B5EF4-FFF2-40B4-BE49-F238E27FC236}">
                    <a16:creationId xmlns:a16="http://schemas.microsoft.com/office/drawing/2014/main" id="{5D1F4F64-BFBB-4542-91FE-12B2566ED37B}"/>
                  </a:ext>
                </a:extLst>
              </p:cNvPr>
              <p:cNvSpPr>
                <a:spLocks noChangeArrowheads="1"/>
              </p:cNvSpPr>
              <p:nvPr/>
            </p:nvSpPr>
            <p:spPr bwMode="auto">
              <a:xfrm>
                <a:off x="4779" y="2288"/>
                <a:ext cx="858" cy="239"/>
              </a:xfrm>
              <a:prstGeom prst="rect">
                <a:avLst/>
              </a:prstGeom>
              <a:solidFill>
                <a:srgbClr val="FEFFFE">
                  <a:alpha val="4901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eaLnBrk="0" fontAlgn="base" hangingPunct="0">
                  <a:spcBef>
                    <a:spcPct val="0"/>
                  </a:spcBef>
                  <a:spcAft>
                    <a:spcPct val="0"/>
                  </a:spcAft>
                  <a:defRPr sz="1400">
                    <a:solidFill>
                      <a:schemeClr val="tx1"/>
                    </a:solidFill>
                    <a:latin typeface="Arial" charset="0"/>
                  </a:defRPr>
                </a:lvl6pPr>
                <a:lvl7pPr marL="2971800" indent="-228600" eaLnBrk="0" fontAlgn="base" hangingPunct="0">
                  <a:spcBef>
                    <a:spcPct val="0"/>
                  </a:spcBef>
                  <a:spcAft>
                    <a:spcPct val="0"/>
                  </a:spcAft>
                  <a:defRPr sz="1400">
                    <a:solidFill>
                      <a:schemeClr val="tx1"/>
                    </a:solidFill>
                    <a:latin typeface="Arial" charset="0"/>
                  </a:defRPr>
                </a:lvl7pPr>
                <a:lvl8pPr marL="3429000" indent="-228600" eaLnBrk="0" fontAlgn="base" hangingPunct="0">
                  <a:spcBef>
                    <a:spcPct val="0"/>
                  </a:spcBef>
                  <a:spcAft>
                    <a:spcPct val="0"/>
                  </a:spcAft>
                  <a:defRPr sz="1400">
                    <a:solidFill>
                      <a:schemeClr val="tx1"/>
                    </a:solidFill>
                    <a:latin typeface="Arial" charset="0"/>
                  </a:defRPr>
                </a:lvl8pPr>
                <a:lvl9pPr marL="3886200" indent="-228600" eaLnBrk="0" fontAlgn="base" hangingPunct="0">
                  <a:spcBef>
                    <a:spcPct val="0"/>
                  </a:spcBef>
                  <a:spcAft>
                    <a:spcPct val="0"/>
                  </a:spcAft>
                  <a:defRPr sz="1400">
                    <a:solidFill>
                      <a:schemeClr val="tx1"/>
                    </a:solidFill>
                    <a:latin typeface="Arial" charset="0"/>
                  </a:defRPr>
                </a:lvl9pPr>
              </a:lstStyle>
              <a:p>
                <a:pPr algn="ctr">
                  <a:spcBef>
                    <a:spcPct val="50000"/>
                  </a:spcBef>
                </a:pPr>
                <a:endParaRPr lang="en-GB" altLang="en-US" sz="1200" dirty="0">
                  <a:latin typeface="Arial" panose="020B0604020202020204" pitchFamily="34" charset="0"/>
                  <a:ea typeface="MS PGothic" charset="-128"/>
                </a:endParaRPr>
              </a:p>
            </p:txBody>
          </p:sp>
          <p:sp>
            <p:nvSpPr>
              <p:cNvPr id="14" name="Rectangle 23">
                <a:extLst>
                  <a:ext uri="{FF2B5EF4-FFF2-40B4-BE49-F238E27FC236}">
                    <a16:creationId xmlns:a16="http://schemas.microsoft.com/office/drawing/2014/main" id="{B32343A0-E2EA-D849-B708-C1C193F1F79E}"/>
                  </a:ext>
                </a:extLst>
              </p:cNvPr>
              <p:cNvSpPr>
                <a:spLocks noChangeArrowheads="1"/>
              </p:cNvSpPr>
              <p:nvPr/>
            </p:nvSpPr>
            <p:spPr bwMode="auto">
              <a:xfrm>
                <a:off x="4779" y="2744"/>
                <a:ext cx="858" cy="232"/>
              </a:xfrm>
              <a:prstGeom prst="rect">
                <a:avLst/>
              </a:prstGeom>
              <a:solidFill>
                <a:srgbClr val="FEFFFE">
                  <a:alpha val="4901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eaLnBrk="0" fontAlgn="base" hangingPunct="0">
                  <a:spcBef>
                    <a:spcPct val="0"/>
                  </a:spcBef>
                  <a:spcAft>
                    <a:spcPct val="0"/>
                  </a:spcAft>
                  <a:defRPr sz="1400">
                    <a:solidFill>
                      <a:schemeClr val="tx1"/>
                    </a:solidFill>
                    <a:latin typeface="Arial" charset="0"/>
                  </a:defRPr>
                </a:lvl6pPr>
                <a:lvl7pPr marL="2971800" indent="-228600" eaLnBrk="0" fontAlgn="base" hangingPunct="0">
                  <a:spcBef>
                    <a:spcPct val="0"/>
                  </a:spcBef>
                  <a:spcAft>
                    <a:spcPct val="0"/>
                  </a:spcAft>
                  <a:defRPr sz="1400">
                    <a:solidFill>
                      <a:schemeClr val="tx1"/>
                    </a:solidFill>
                    <a:latin typeface="Arial" charset="0"/>
                  </a:defRPr>
                </a:lvl7pPr>
                <a:lvl8pPr marL="3429000" indent="-228600" eaLnBrk="0" fontAlgn="base" hangingPunct="0">
                  <a:spcBef>
                    <a:spcPct val="0"/>
                  </a:spcBef>
                  <a:spcAft>
                    <a:spcPct val="0"/>
                  </a:spcAft>
                  <a:defRPr sz="1400">
                    <a:solidFill>
                      <a:schemeClr val="tx1"/>
                    </a:solidFill>
                    <a:latin typeface="Arial" charset="0"/>
                  </a:defRPr>
                </a:lvl8pPr>
                <a:lvl9pPr marL="3886200" indent="-228600" eaLnBrk="0" fontAlgn="base" hangingPunct="0">
                  <a:spcBef>
                    <a:spcPct val="0"/>
                  </a:spcBef>
                  <a:spcAft>
                    <a:spcPct val="0"/>
                  </a:spcAft>
                  <a:defRPr sz="1400">
                    <a:solidFill>
                      <a:schemeClr val="tx1"/>
                    </a:solidFill>
                    <a:latin typeface="Arial" charset="0"/>
                  </a:defRPr>
                </a:lvl9pPr>
              </a:lstStyle>
              <a:p>
                <a:pPr algn="ctr">
                  <a:spcBef>
                    <a:spcPct val="50000"/>
                  </a:spcBef>
                </a:pPr>
                <a:endParaRPr lang="en-GB" altLang="en-US" sz="1200">
                  <a:latin typeface="Arial" panose="020B0604020202020204" pitchFamily="34" charset="0"/>
                  <a:ea typeface="MS PGothic" charset="-128"/>
                </a:endParaRPr>
              </a:p>
            </p:txBody>
          </p:sp>
          <p:sp>
            <p:nvSpPr>
              <p:cNvPr id="15" name="Freeform 25">
                <a:extLst>
                  <a:ext uri="{FF2B5EF4-FFF2-40B4-BE49-F238E27FC236}">
                    <a16:creationId xmlns:a16="http://schemas.microsoft.com/office/drawing/2014/main" id="{32C1F9C2-BDE5-9046-8487-9F00FD9BABE2}"/>
                  </a:ext>
                </a:extLst>
              </p:cNvPr>
              <p:cNvSpPr>
                <a:spLocks/>
              </p:cNvSpPr>
              <p:nvPr/>
            </p:nvSpPr>
            <p:spPr bwMode="auto">
              <a:xfrm>
                <a:off x="1259" y="2290"/>
                <a:ext cx="2905" cy="237"/>
              </a:xfrm>
              <a:custGeom>
                <a:avLst/>
                <a:gdLst>
                  <a:gd name="T0" fmla="*/ 0 w 2880"/>
                  <a:gd name="T1" fmla="*/ 0 h 288"/>
                  <a:gd name="T2" fmla="*/ 0 w 2880"/>
                  <a:gd name="T3" fmla="*/ 288 h 288"/>
                  <a:gd name="T4" fmla="*/ 2773 w 2880"/>
                  <a:gd name="T5" fmla="*/ 288 h 288"/>
                  <a:gd name="T6" fmla="*/ 2733 w 2880"/>
                  <a:gd name="T7" fmla="*/ 256 h 288"/>
                  <a:gd name="T8" fmla="*/ 2562 w 2880"/>
                  <a:gd name="T9" fmla="*/ 134 h 288"/>
                  <a:gd name="T10" fmla="*/ 2340 w 2880"/>
                  <a:gd name="T11" fmla="*/ 46 h 288"/>
                  <a:gd name="T12" fmla="*/ 2147 w 2880"/>
                  <a:gd name="T13" fmla="*/ 10 h 288"/>
                  <a:gd name="T14" fmla="*/ 2034 w 2880"/>
                  <a:gd name="T15" fmla="*/ 0 h 288"/>
                  <a:gd name="T16" fmla="*/ 0 w 2880"/>
                  <a:gd name="T17" fmla="*/ 0 h 28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880"/>
                  <a:gd name="T28" fmla="*/ 0 h 288"/>
                  <a:gd name="T29" fmla="*/ 2880 w 2880"/>
                  <a:gd name="T30" fmla="*/ 288 h 28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880" h="288">
                    <a:moveTo>
                      <a:pt x="0" y="0"/>
                    </a:moveTo>
                    <a:lnTo>
                      <a:pt x="0" y="288"/>
                    </a:lnTo>
                    <a:lnTo>
                      <a:pt x="2880" y="288"/>
                    </a:lnTo>
                    <a:lnTo>
                      <a:pt x="2838" y="256"/>
                    </a:lnTo>
                    <a:cubicBezTo>
                      <a:pt x="2838" y="256"/>
                      <a:pt x="2728" y="169"/>
                      <a:pt x="2660" y="134"/>
                    </a:cubicBezTo>
                    <a:cubicBezTo>
                      <a:pt x="2592" y="99"/>
                      <a:pt x="2502" y="67"/>
                      <a:pt x="2430" y="46"/>
                    </a:cubicBezTo>
                    <a:cubicBezTo>
                      <a:pt x="2358" y="25"/>
                      <a:pt x="2283" y="18"/>
                      <a:pt x="2230" y="10"/>
                    </a:cubicBezTo>
                    <a:lnTo>
                      <a:pt x="2112" y="0"/>
                    </a:lnTo>
                    <a:lnTo>
                      <a:pt x="0" y="0"/>
                    </a:lnTo>
                    <a:close/>
                  </a:path>
                </a:pathLst>
              </a:custGeom>
              <a:solidFill>
                <a:srgbClr val="FEFFFE">
                  <a:alpha val="49019"/>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dirty="0">
                  <a:latin typeface="Arial" panose="020B0604020202020204" pitchFamily="34" charset="0"/>
                </a:endParaRPr>
              </a:p>
            </p:txBody>
          </p:sp>
        </p:grpSp>
        <p:sp>
          <p:nvSpPr>
            <p:cNvPr id="6" name="Rectangle 20">
              <a:extLst>
                <a:ext uri="{FF2B5EF4-FFF2-40B4-BE49-F238E27FC236}">
                  <a16:creationId xmlns:a16="http://schemas.microsoft.com/office/drawing/2014/main" id="{B6828781-8A2A-3F44-95BF-5690BFB26653}"/>
                </a:ext>
              </a:extLst>
            </p:cNvPr>
            <p:cNvSpPr>
              <a:spLocks noChangeArrowheads="1"/>
            </p:cNvSpPr>
            <p:nvPr/>
          </p:nvSpPr>
          <p:spPr bwMode="auto">
            <a:xfrm>
              <a:off x="630460" y="3760149"/>
              <a:ext cx="300318" cy="315311"/>
            </a:xfrm>
            <a:prstGeom prst="rect">
              <a:avLst/>
            </a:prstGeom>
            <a:solidFill>
              <a:srgbClr val="FEFFFE">
                <a:alpha val="4901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eaLnBrk="0" fontAlgn="base" hangingPunct="0">
                <a:spcBef>
                  <a:spcPct val="0"/>
                </a:spcBef>
                <a:spcAft>
                  <a:spcPct val="0"/>
                </a:spcAft>
                <a:defRPr sz="1400">
                  <a:solidFill>
                    <a:schemeClr val="tx1"/>
                  </a:solidFill>
                  <a:latin typeface="Arial" charset="0"/>
                </a:defRPr>
              </a:lvl6pPr>
              <a:lvl7pPr marL="2971800" indent="-228600" eaLnBrk="0" fontAlgn="base" hangingPunct="0">
                <a:spcBef>
                  <a:spcPct val="0"/>
                </a:spcBef>
                <a:spcAft>
                  <a:spcPct val="0"/>
                </a:spcAft>
                <a:defRPr sz="1400">
                  <a:solidFill>
                    <a:schemeClr val="tx1"/>
                  </a:solidFill>
                  <a:latin typeface="Arial" charset="0"/>
                </a:defRPr>
              </a:lvl7pPr>
              <a:lvl8pPr marL="3429000" indent="-228600" eaLnBrk="0" fontAlgn="base" hangingPunct="0">
                <a:spcBef>
                  <a:spcPct val="0"/>
                </a:spcBef>
                <a:spcAft>
                  <a:spcPct val="0"/>
                </a:spcAft>
                <a:defRPr sz="1400">
                  <a:solidFill>
                    <a:schemeClr val="tx1"/>
                  </a:solidFill>
                  <a:latin typeface="Arial" charset="0"/>
                </a:defRPr>
              </a:lvl8pPr>
              <a:lvl9pPr marL="3886200" indent="-228600" eaLnBrk="0" fontAlgn="base" hangingPunct="0">
                <a:spcBef>
                  <a:spcPct val="0"/>
                </a:spcBef>
                <a:spcAft>
                  <a:spcPct val="0"/>
                </a:spcAft>
                <a:defRPr sz="1400">
                  <a:solidFill>
                    <a:schemeClr val="tx1"/>
                  </a:solidFill>
                  <a:latin typeface="Arial" charset="0"/>
                </a:defRPr>
              </a:lvl9pPr>
            </a:lstStyle>
            <a:p>
              <a:pPr algn="ctr">
                <a:spcBef>
                  <a:spcPct val="50000"/>
                </a:spcBef>
              </a:pPr>
              <a:endParaRPr lang="en-GB" altLang="en-US" sz="1200" dirty="0">
                <a:latin typeface="Arial" panose="020B0604020202020204" pitchFamily="34" charset="0"/>
                <a:ea typeface="MS PGothic" charset="-128"/>
              </a:endParaRPr>
            </a:p>
          </p:txBody>
        </p:sp>
        <p:sp>
          <p:nvSpPr>
            <p:cNvPr id="7" name="Rectangle 20">
              <a:extLst>
                <a:ext uri="{FF2B5EF4-FFF2-40B4-BE49-F238E27FC236}">
                  <a16:creationId xmlns:a16="http://schemas.microsoft.com/office/drawing/2014/main" id="{4EEFC652-7145-E040-BC04-EE0942CFDA21}"/>
                </a:ext>
              </a:extLst>
            </p:cNvPr>
            <p:cNvSpPr>
              <a:spLocks noChangeArrowheads="1"/>
            </p:cNvSpPr>
            <p:nvPr/>
          </p:nvSpPr>
          <p:spPr bwMode="auto">
            <a:xfrm>
              <a:off x="3263261" y="3751604"/>
              <a:ext cx="1404149" cy="332402"/>
            </a:xfrm>
            <a:prstGeom prst="rect">
              <a:avLst/>
            </a:prstGeom>
            <a:solidFill>
              <a:srgbClr val="FEFFFE">
                <a:alpha val="4901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eaLnBrk="0" fontAlgn="base" hangingPunct="0">
                <a:spcBef>
                  <a:spcPct val="0"/>
                </a:spcBef>
                <a:spcAft>
                  <a:spcPct val="0"/>
                </a:spcAft>
                <a:defRPr sz="1400">
                  <a:solidFill>
                    <a:schemeClr val="tx1"/>
                  </a:solidFill>
                  <a:latin typeface="Arial" charset="0"/>
                </a:defRPr>
              </a:lvl6pPr>
              <a:lvl7pPr marL="2971800" indent="-228600" eaLnBrk="0" fontAlgn="base" hangingPunct="0">
                <a:spcBef>
                  <a:spcPct val="0"/>
                </a:spcBef>
                <a:spcAft>
                  <a:spcPct val="0"/>
                </a:spcAft>
                <a:defRPr sz="1400">
                  <a:solidFill>
                    <a:schemeClr val="tx1"/>
                  </a:solidFill>
                  <a:latin typeface="Arial" charset="0"/>
                </a:defRPr>
              </a:lvl7pPr>
              <a:lvl8pPr marL="3429000" indent="-228600" eaLnBrk="0" fontAlgn="base" hangingPunct="0">
                <a:spcBef>
                  <a:spcPct val="0"/>
                </a:spcBef>
                <a:spcAft>
                  <a:spcPct val="0"/>
                </a:spcAft>
                <a:defRPr sz="1400">
                  <a:solidFill>
                    <a:schemeClr val="tx1"/>
                  </a:solidFill>
                  <a:latin typeface="Arial" charset="0"/>
                </a:defRPr>
              </a:lvl8pPr>
              <a:lvl9pPr marL="3886200" indent="-228600" eaLnBrk="0" fontAlgn="base" hangingPunct="0">
                <a:spcBef>
                  <a:spcPct val="0"/>
                </a:spcBef>
                <a:spcAft>
                  <a:spcPct val="0"/>
                </a:spcAft>
                <a:defRPr sz="1400">
                  <a:solidFill>
                    <a:schemeClr val="tx1"/>
                  </a:solidFill>
                  <a:latin typeface="Arial" charset="0"/>
                </a:defRPr>
              </a:lvl9pPr>
            </a:lstStyle>
            <a:p>
              <a:pPr algn="ctr">
                <a:spcBef>
                  <a:spcPct val="50000"/>
                </a:spcBef>
              </a:pPr>
              <a:endParaRPr lang="en-GB" altLang="en-US" sz="1200" dirty="0">
                <a:latin typeface="Arial" panose="020B0604020202020204" pitchFamily="34" charset="0"/>
                <a:ea typeface="MS PGothic" charset="-128"/>
              </a:endParaRPr>
            </a:p>
          </p:txBody>
        </p:sp>
        <p:sp>
          <p:nvSpPr>
            <p:cNvPr id="8" name="Rectangle 23">
              <a:extLst>
                <a:ext uri="{FF2B5EF4-FFF2-40B4-BE49-F238E27FC236}">
                  <a16:creationId xmlns:a16="http://schemas.microsoft.com/office/drawing/2014/main" id="{5E17EDF1-401B-394F-97BE-ABDF6A19CB3C}"/>
                </a:ext>
              </a:extLst>
            </p:cNvPr>
            <p:cNvSpPr>
              <a:spLocks noChangeArrowheads="1"/>
            </p:cNvSpPr>
            <p:nvPr/>
          </p:nvSpPr>
          <p:spPr bwMode="auto">
            <a:xfrm>
              <a:off x="8853851" y="3758787"/>
              <a:ext cx="409049" cy="326104"/>
            </a:xfrm>
            <a:prstGeom prst="rect">
              <a:avLst/>
            </a:prstGeom>
            <a:solidFill>
              <a:srgbClr val="FEFFFE">
                <a:alpha val="49019"/>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a:defRPr sz="1400">
                  <a:solidFill>
                    <a:schemeClr val="tx1"/>
                  </a:solidFill>
                  <a:latin typeface="Arial" charset="0"/>
                </a:defRPr>
              </a:lvl1pPr>
              <a:lvl2pPr marL="742950" indent="-285750">
                <a:defRPr sz="1400">
                  <a:solidFill>
                    <a:schemeClr val="tx1"/>
                  </a:solidFill>
                  <a:latin typeface="Arial" charset="0"/>
                </a:defRPr>
              </a:lvl2pPr>
              <a:lvl3pPr marL="1143000" indent="-228600">
                <a:defRPr sz="1400">
                  <a:solidFill>
                    <a:schemeClr val="tx1"/>
                  </a:solidFill>
                  <a:latin typeface="Arial" charset="0"/>
                </a:defRPr>
              </a:lvl3pPr>
              <a:lvl4pPr marL="1600200" indent="-228600">
                <a:defRPr sz="1400">
                  <a:solidFill>
                    <a:schemeClr val="tx1"/>
                  </a:solidFill>
                  <a:latin typeface="Arial" charset="0"/>
                </a:defRPr>
              </a:lvl4pPr>
              <a:lvl5pPr marL="2057400" indent="-228600">
                <a:defRPr sz="1400">
                  <a:solidFill>
                    <a:schemeClr val="tx1"/>
                  </a:solidFill>
                  <a:latin typeface="Arial" charset="0"/>
                </a:defRPr>
              </a:lvl5pPr>
              <a:lvl6pPr marL="2514600" indent="-228600" eaLnBrk="0" fontAlgn="base" hangingPunct="0">
                <a:spcBef>
                  <a:spcPct val="0"/>
                </a:spcBef>
                <a:spcAft>
                  <a:spcPct val="0"/>
                </a:spcAft>
                <a:defRPr sz="1400">
                  <a:solidFill>
                    <a:schemeClr val="tx1"/>
                  </a:solidFill>
                  <a:latin typeface="Arial" charset="0"/>
                </a:defRPr>
              </a:lvl6pPr>
              <a:lvl7pPr marL="2971800" indent="-228600" eaLnBrk="0" fontAlgn="base" hangingPunct="0">
                <a:spcBef>
                  <a:spcPct val="0"/>
                </a:spcBef>
                <a:spcAft>
                  <a:spcPct val="0"/>
                </a:spcAft>
                <a:defRPr sz="1400">
                  <a:solidFill>
                    <a:schemeClr val="tx1"/>
                  </a:solidFill>
                  <a:latin typeface="Arial" charset="0"/>
                </a:defRPr>
              </a:lvl7pPr>
              <a:lvl8pPr marL="3429000" indent="-228600" eaLnBrk="0" fontAlgn="base" hangingPunct="0">
                <a:spcBef>
                  <a:spcPct val="0"/>
                </a:spcBef>
                <a:spcAft>
                  <a:spcPct val="0"/>
                </a:spcAft>
                <a:defRPr sz="1400">
                  <a:solidFill>
                    <a:schemeClr val="tx1"/>
                  </a:solidFill>
                  <a:latin typeface="Arial" charset="0"/>
                </a:defRPr>
              </a:lvl8pPr>
              <a:lvl9pPr marL="3886200" indent="-228600" eaLnBrk="0" fontAlgn="base" hangingPunct="0">
                <a:spcBef>
                  <a:spcPct val="0"/>
                </a:spcBef>
                <a:spcAft>
                  <a:spcPct val="0"/>
                </a:spcAft>
                <a:defRPr sz="1400">
                  <a:solidFill>
                    <a:schemeClr val="tx1"/>
                  </a:solidFill>
                  <a:latin typeface="Arial" charset="0"/>
                </a:defRPr>
              </a:lvl9pPr>
            </a:lstStyle>
            <a:p>
              <a:pPr algn="ctr">
                <a:spcBef>
                  <a:spcPct val="50000"/>
                </a:spcBef>
              </a:pPr>
              <a:endParaRPr lang="en-GB" altLang="en-US" sz="1200">
                <a:latin typeface="Arial" panose="020B0604020202020204" pitchFamily="34" charset="0"/>
                <a:ea typeface="MS PGothic" charset="-128"/>
              </a:endParaRPr>
            </a:p>
          </p:txBody>
        </p:sp>
        <p:sp>
          <p:nvSpPr>
            <p:cNvPr id="9" name="Freeform 26">
              <a:extLst>
                <a:ext uri="{FF2B5EF4-FFF2-40B4-BE49-F238E27FC236}">
                  <a16:creationId xmlns:a16="http://schemas.microsoft.com/office/drawing/2014/main" id="{3F4BC730-4485-674E-8A36-9DEFA3A69633}"/>
                </a:ext>
              </a:extLst>
            </p:cNvPr>
            <p:cNvSpPr>
              <a:spLocks/>
            </p:cNvSpPr>
            <p:nvPr/>
          </p:nvSpPr>
          <p:spPr bwMode="auto">
            <a:xfrm flipV="1">
              <a:off x="6034053" y="3758787"/>
              <a:ext cx="1482114" cy="325662"/>
            </a:xfrm>
            <a:custGeom>
              <a:avLst/>
              <a:gdLst>
                <a:gd name="T0" fmla="*/ 0 w 3194"/>
                <a:gd name="T1" fmla="*/ 0 h 290"/>
                <a:gd name="T2" fmla="*/ 0 w 3194"/>
                <a:gd name="T3" fmla="*/ 294 h 290"/>
                <a:gd name="T4" fmla="*/ 3076 w 3194"/>
                <a:gd name="T5" fmla="*/ 296 h 290"/>
                <a:gd name="T6" fmla="*/ 3070 w 3194"/>
                <a:gd name="T7" fmla="*/ 262 h 290"/>
                <a:gd name="T8" fmla="*/ 3043 w 3194"/>
                <a:gd name="T9" fmla="*/ 152 h 290"/>
                <a:gd name="T10" fmla="*/ 3003 w 3194"/>
                <a:gd name="T11" fmla="*/ 34 h 290"/>
                <a:gd name="T12" fmla="*/ 2988 w 3194"/>
                <a:gd name="T13" fmla="*/ 2 h 290"/>
                <a:gd name="T14" fmla="*/ 0 w 3194"/>
                <a:gd name="T15" fmla="*/ 0 h 290"/>
                <a:gd name="T16" fmla="*/ 0 60000 65536"/>
                <a:gd name="T17" fmla="*/ 0 60000 65536"/>
                <a:gd name="T18" fmla="*/ 0 60000 65536"/>
                <a:gd name="T19" fmla="*/ 0 60000 65536"/>
                <a:gd name="T20" fmla="*/ 0 60000 65536"/>
                <a:gd name="T21" fmla="*/ 0 60000 65536"/>
                <a:gd name="T22" fmla="*/ 0 60000 65536"/>
                <a:gd name="T23" fmla="*/ 0 60000 65536"/>
                <a:gd name="T24" fmla="*/ 0 w 3194"/>
                <a:gd name="T25" fmla="*/ 0 h 290"/>
                <a:gd name="T26" fmla="*/ 3194 w 3194"/>
                <a:gd name="T27" fmla="*/ 290 h 29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3194" h="290">
                  <a:moveTo>
                    <a:pt x="0" y="0"/>
                  </a:moveTo>
                  <a:lnTo>
                    <a:pt x="0" y="288"/>
                  </a:lnTo>
                  <a:lnTo>
                    <a:pt x="3194" y="290"/>
                  </a:lnTo>
                  <a:lnTo>
                    <a:pt x="3188" y="256"/>
                  </a:lnTo>
                  <a:cubicBezTo>
                    <a:pt x="3182" y="232"/>
                    <a:pt x="3172" y="183"/>
                    <a:pt x="3160" y="146"/>
                  </a:cubicBezTo>
                  <a:cubicBezTo>
                    <a:pt x="3146" y="103"/>
                    <a:pt x="3128" y="58"/>
                    <a:pt x="3118" y="34"/>
                  </a:cubicBezTo>
                  <a:lnTo>
                    <a:pt x="3102" y="2"/>
                  </a:lnTo>
                  <a:lnTo>
                    <a:pt x="0" y="0"/>
                  </a:lnTo>
                  <a:close/>
                </a:path>
              </a:pathLst>
            </a:custGeom>
            <a:solidFill>
              <a:srgbClr val="FEFFFE">
                <a:alpha val="49019"/>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en-US">
                <a:latin typeface="Arial" panose="020B0604020202020204" pitchFamily="34" charset="0"/>
              </a:endParaRPr>
            </a:p>
          </p:txBody>
        </p:sp>
      </p:grpSp>
      <p:sp>
        <p:nvSpPr>
          <p:cNvPr id="16" name="Rectangle 7">
            <a:extLst>
              <a:ext uri="{FF2B5EF4-FFF2-40B4-BE49-F238E27FC236}">
                <a16:creationId xmlns:a16="http://schemas.microsoft.com/office/drawing/2014/main" id="{1024306A-9196-734C-BAA7-16806799B650}"/>
              </a:ext>
            </a:extLst>
          </p:cNvPr>
          <p:cNvSpPr>
            <a:spLocks noChangeArrowheads="1"/>
          </p:cNvSpPr>
          <p:nvPr/>
        </p:nvSpPr>
        <p:spPr bwMode="auto">
          <a:xfrm>
            <a:off x="327310" y="643370"/>
            <a:ext cx="8729664" cy="20113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nchor="b"/>
          <a:lstStyle>
            <a:lvl1pPr>
              <a:lnSpc>
                <a:spcPct val="90000"/>
              </a:lnSpc>
              <a:spcBef>
                <a:spcPct val="50000"/>
              </a:spcBef>
              <a:buFont typeface="Wingdings" charset="2"/>
              <a:defRPr sz="1400">
                <a:solidFill>
                  <a:schemeClr val="tx1"/>
                </a:solidFill>
                <a:latin typeface="Arial" charset="0"/>
              </a:defRPr>
            </a:lvl1pPr>
            <a:lvl2pPr marL="742950" indent="-285750">
              <a:lnSpc>
                <a:spcPct val="90000"/>
              </a:lnSpc>
              <a:spcBef>
                <a:spcPct val="50000"/>
              </a:spcBef>
              <a:buFont typeface="Wingdings" charset="2"/>
              <a:defRPr sz="1400">
                <a:solidFill>
                  <a:schemeClr val="tx1"/>
                </a:solidFill>
                <a:latin typeface="Arial" charset="0"/>
              </a:defRPr>
            </a:lvl2pPr>
            <a:lvl3pPr marL="1143000" indent="-228600">
              <a:lnSpc>
                <a:spcPct val="90000"/>
              </a:lnSpc>
              <a:spcBef>
                <a:spcPct val="50000"/>
              </a:spcBef>
              <a:buFont typeface="Wingdings" charset="2"/>
              <a:defRPr sz="1400">
                <a:solidFill>
                  <a:schemeClr val="tx1"/>
                </a:solidFill>
                <a:latin typeface="Arial" charset="0"/>
              </a:defRPr>
            </a:lvl3pPr>
            <a:lvl4pPr marL="1600200" indent="-228600">
              <a:lnSpc>
                <a:spcPct val="90000"/>
              </a:lnSpc>
              <a:spcBef>
                <a:spcPct val="50000"/>
              </a:spcBef>
              <a:buFont typeface="Wingdings" charset="2"/>
              <a:defRPr sz="1400">
                <a:solidFill>
                  <a:schemeClr val="tx1"/>
                </a:solidFill>
                <a:latin typeface="Arial" charset="0"/>
              </a:defRPr>
            </a:lvl4pPr>
            <a:lvl5pPr marL="2057400" indent="-228600">
              <a:lnSpc>
                <a:spcPct val="90000"/>
              </a:lnSpc>
              <a:spcBef>
                <a:spcPct val="50000"/>
              </a:spcBef>
              <a:buFont typeface="Wingdings" charset="2"/>
              <a:defRPr sz="1400">
                <a:solidFill>
                  <a:schemeClr val="tx1"/>
                </a:solidFill>
                <a:latin typeface="Arial" charset="0"/>
              </a:defRPr>
            </a:lvl5pPr>
            <a:lvl6pPr marL="2514600" indent="-228600" eaLnBrk="0" fontAlgn="base" hangingPunct="0">
              <a:lnSpc>
                <a:spcPct val="90000"/>
              </a:lnSpc>
              <a:spcBef>
                <a:spcPct val="50000"/>
              </a:spcBef>
              <a:spcAft>
                <a:spcPct val="0"/>
              </a:spcAft>
              <a:buFont typeface="Wingdings" charset="2"/>
              <a:defRPr sz="1400">
                <a:solidFill>
                  <a:schemeClr val="tx1"/>
                </a:solidFill>
                <a:latin typeface="Arial" charset="0"/>
              </a:defRPr>
            </a:lvl6pPr>
            <a:lvl7pPr marL="2971800" indent="-228600" eaLnBrk="0" fontAlgn="base" hangingPunct="0">
              <a:lnSpc>
                <a:spcPct val="90000"/>
              </a:lnSpc>
              <a:spcBef>
                <a:spcPct val="50000"/>
              </a:spcBef>
              <a:spcAft>
                <a:spcPct val="0"/>
              </a:spcAft>
              <a:buFont typeface="Wingdings" charset="2"/>
              <a:defRPr sz="1400">
                <a:solidFill>
                  <a:schemeClr val="tx1"/>
                </a:solidFill>
                <a:latin typeface="Arial" charset="0"/>
              </a:defRPr>
            </a:lvl7pPr>
            <a:lvl8pPr marL="3429000" indent="-228600" eaLnBrk="0" fontAlgn="base" hangingPunct="0">
              <a:lnSpc>
                <a:spcPct val="90000"/>
              </a:lnSpc>
              <a:spcBef>
                <a:spcPct val="50000"/>
              </a:spcBef>
              <a:spcAft>
                <a:spcPct val="0"/>
              </a:spcAft>
              <a:buFont typeface="Wingdings" charset="2"/>
              <a:defRPr sz="1400">
                <a:solidFill>
                  <a:schemeClr val="tx1"/>
                </a:solidFill>
                <a:latin typeface="Arial" charset="0"/>
              </a:defRPr>
            </a:lvl8pPr>
            <a:lvl9pPr marL="3886200" indent="-228600" eaLnBrk="0" fontAlgn="base" hangingPunct="0">
              <a:lnSpc>
                <a:spcPct val="90000"/>
              </a:lnSpc>
              <a:spcBef>
                <a:spcPct val="50000"/>
              </a:spcBef>
              <a:spcAft>
                <a:spcPct val="0"/>
              </a:spcAft>
              <a:buFont typeface="Wingdings" charset="2"/>
              <a:defRPr sz="1400">
                <a:solidFill>
                  <a:schemeClr val="tx1"/>
                </a:solidFill>
                <a:latin typeface="Arial" charset="0"/>
              </a:defRPr>
            </a:lvl9pPr>
          </a:lstStyle>
          <a:p>
            <a:pPr eaLnBrk="1" hangingPunct="1">
              <a:lnSpc>
                <a:spcPct val="100000"/>
              </a:lnSpc>
              <a:spcBef>
                <a:spcPct val="0"/>
              </a:spcBef>
              <a:buFontTx/>
              <a:buNone/>
              <a:defRPr/>
            </a:pPr>
            <a:r>
              <a:rPr lang="en-US" altLang="en-US" sz="4929" dirty="0">
                <a:solidFill>
                  <a:srgbClr val="000000"/>
                </a:solidFill>
                <a:latin typeface="IBM Plex Mono" panose="020B0509050203000203" pitchFamily="49" charset="77"/>
              </a:rPr>
              <a:t>Chicago Divvy Bikes</a:t>
            </a:r>
          </a:p>
          <a:p>
            <a:pPr eaLnBrk="1" hangingPunct="1">
              <a:lnSpc>
                <a:spcPct val="100000"/>
              </a:lnSpc>
              <a:spcBef>
                <a:spcPct val="0"/>
              </a:spcBef>
              <a:buFontTx/>
              <a:buNone/>
              <a:defRPr/>
            </a:pPr>
            <a:r>
              <a:rPr lang="en-US" altLang="en-US" sz="3000" dirty="0">
                <a:solidFill>
                  <a:srgbClr val="000000"/>
                </a:solidFill>
                <a:latin typeface="IBM Plex Mono" panose="020B0509050203000203" pitchFamily="49" charset="77"/>
              </a:rPr>
              <a:t>2017 Operating Report</a:t>
            </a:r>
          </a:p>
          <a:p>
            <a:pPr eaLnBrk="1" hangingPunct="1">
              <a:lnSpc>
                <a:spcPct val="100000"/>
              </a:lnSpc>
              <a:spcBef>
                <a:spcPct val="0"/>
              </a:spcBef>
              <a:buFontTx/>
              <a:buNone/>
              <a:defRPr/>
            </a:pPr>
            <a:r>
              <a:rPr lang="en-US" altLang="en-US" sz="2000" dirty="0" err="1">
                <a:solidFill>
                  <a:srgbClr val="000000"/>
                </a:solidFill>
                <a:latin typeface="IBM Plex Mono" panose="020B0509050203000203" pitchFamily="49" charset="77"/>
              </a:rPr>
              <a:t>DevUp</a:t>
            </a:r>
            <a:r>
              <a:rPr lang="en-US" altLang="en-US" sz="2000" dirty="0">
                <a:solidFill>
                  <a:srgbClr val="000000"/>
                </a:solidFill>
                <a:latin typeface="IBM Plex Mono" panose="020B0509050203000203" pitchFamily="49" charset="77"/>
              </a:rPr>
              <a:t> Project Part 1- Mackenzie Bogiages</a:t>
            </a:r>
          </a:p>
        </p:txBody>
      </p:sp>
    </p:spTree>
    <p:extLst>
      <p:ext uri="{BB962C8B-B14F-4D97-AF65-F5344CB8AC3E}">
        <p14:creationId xmlns:p14="http://schemas.microsoft.com/office/powerpoint/2010/main" val="2533288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Most Popular Trips cont.</a:t>
            </a:r>
          </a:p>
        </p:txBody>
      </p:sp>
      <p:sp>
        <p:nvSpPr>
          <p:cNvPr id="6" name="Rounded Rectangle 5">
            <a:extLst>
              <a:ext uri="{FF2B5EF4-FFF2-40B4-BE49-F238E27FC236}">
                <a16:creationId xmlns:a16="http://schemas.microsoft.com/office/drawing/2014/main" id="{0D6F1AEA-5BB7-A241-9453-B9C5EB2A8B8B}"/>
              </a:ext>
            </a:extLst>
          </p:cNvPr>
          <p:cNvSpPr/>
          <p:nvPr/>
        </p:nvSpPr>
        <p:spPr bwMode="auto">
          <a:xfrm>
            <a:off x="243419" y="1739443"/>
            <a:ext cx="2808594" cy="3379113"/>
          </a:xfrm>
          <a:prstGeom prst="roundRect">
            <a:avLst/>
          </a:prstGeom>
          <a:solidFill>
            <a:schemeClr val="bg2"/>
          </a:solidFill>
          <a:ln>
            <a:noFill/>
          </a:ln>
          <a:effectLst/>
        </p:spPr>
        <p:txBody>
          <a:bodyPr vert="horz" wrap="square" lIns="91440" tIns="45720" rIns="91440" bIns="45720" numCol="1" rtlCol="0" anchor="t" anchorCtr="0" compatLnSpc="1">
            <a:prstTxWarp prst="textNoShape">
              <a:avLst/>
            </a:prstTxWarp>
            <a:spAutoFit/>
          </a:bodyPr>
          <a:lstStyle/>
          <a:p>
            <a:r>
              <a:rPr lang="en-US" dirty="0">
                <a:solidFill>
                  <a:schemeClr val="bg1"/>
                </a:solidFill>
              </a:rPr>
              <a:t>Streeter Dr. &amp; Grand Ave. is a common occurrence in these routes because it is the most common station to start from.  Lake Shore Dr. &amp; Monroe St. to Streeter Dr. &amp; Grand Ave. may be such a popular trip because it is short (only about a mile directly) and passes through many parks (including the famous Millennium Park and Grant Park) while riding next to the scenic Lake Michigan.  </a:t>
            </a:r>
          </a:p>
        </p:txBody>
      </p:sp>
      <p:pic>
        <p:nvPicPr>
          <p:cNvPr id="3" name="Picture 2">
            <a:extLst>
              <a:ext uri="{FF2B5EF4-FFF2-40B4-BE49-F238E27FC236}">
                <a16:creationId xmlns:a16="http://schemas.microsoft.com/office/drawing/2014/main" id="{56BF6CF8-FF54-1545-B092-28C132536211}"/>
              </a:ext>
            </a:extLst>
          </p:cNvPr>
          <p:cNvPicPr>
            <a:picLocks noChangeAspect="1"/>
          </p:cNvPicPr>
          <p:nvPr/>
        </p:nvPicPr>
        <p:blipFill>
          <a:blip r:embed="rId2"/>
          <a:stretch>
            <a:fillRect/>
          </a:stretch>
        </p:blipFill>
        <p:spPr>
          <a:xfrm>
            <a:off x="4445549" y="1338264"/>
            <a:ext cx="6316662" cy="5356156"/>
          </a:xfrm>
          <a:prstGeom prst="rect">
            <a:avLst/>
          </a:prstGeom>
        </p:spPr>
      </p:pic>
    </p:spTree>
    <p:extLst>
      <p:ext uri="{BB962C8B-B14F-4D97-AF65-F5344CB8AC3E}">
        <p14:creationId xmlns:p14="http://schemas.microsoft.com/office/powerpoint/2010/main" val="9526537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Most Popular Trips cont.</a:t>
            </a:r>
          </a:p>
        </p:txBody>
      </p:sp>
      <p:sp>
        <p:nvSpPr>
          <p:cNvPr id="6" name="Rounded Rectangle 5">
            <a:extLst>
              <a:ext uri="{FF2B5EF4-FFF2-40B4-BE49-F238E27FC236}">
                <a16:creationId xmlns:a16="http://schemas.microsoft.com/office/drawing/2014/main" id="{E9B1947F-9937-524F-852D-5ED95CF8211A}"/>
              </a:ext>
            </a:extLst>
          </p:cNvPr>
          <p:cNvSpPr/>
          <p:nvPr/>
        </p:nvSpPr>
        <p:spPr bwMode="auto">
          <a:xfrm>
            <a:off x="243418" y="2796739"/>
            <a:ext cx="3189169" cy="2962513"/>
          </a:xfrm>
          <a:prstGeom prst="roundRect">
            <a:avLst/>
          </a:prstGeom>
          <a:solidFill>
            <a:schemeClr val="accent1"/>
          </a:solidFill>
          <a:ln>
            <a:noFill/>
          </a:ln>
          <a:effectLst/>
        </p:spPr>
        <p:txBody>
          <a:bodyPr vert="horz" wrap="square" lIns="91440" tIns="45720" rIns="91440" bIns="45720" numCol="1" rtlCol="0" anchor="t" anchorCtr="0" compatLnSpc="1">
            <a:prstTxWarp prst="textNoShape">
              <a:avLst/>
            </a:prstTxWarp>
            <a:spAutoFit/>
          </a:bodyPr>
          <a:lstStyle/>
          <a:p>
            <a:r>
              <a:rPr lang="en-US" dirty="0"/>
              <a:t>As expected, most popular start stations are mimic most popular end stations.  The bikes are not usually moved to a different station without a rider. The preferred stations are centered around “the loop” or Navy Pier, which is downtown Chicago. The border to the right is Lake Chicago, the rides may be heavier to the east because biking on the lake is attractive to many bikers. </a:t>
            </a:r>
          </a:p>
        </p:txBody>
      </p:sp>
      <p:pic>
        <p:nvPicPr>
          <p:cNvPr id="3" name="Picture 2">
            <a:extLst>
              <a:ext uri="{FF2B5EF4-FFF2-40B4-BE49-F238E27FC236}">
                <a16:creationId xmlns:a16="http://schemas.microsoft.com/office/drawing/2014/main" id="{BF73CDC0-BB36-8048-9F1E-867F90E8965A}"/>
              </a:ext>
            </a:extLst>
          </p:cNvPr>
          <p:cNvPicPr>
            <a:picLocks noChangeAspect="1"/>
          </p:cNvPicPr>
          <p:nvPr/>
        </p:nvPicPr>
        <p:blipFill>
          <a:blip r:embed="rId2"/>
          <a:stretch>
            <a:fillRect/>
          </a:stretch>
        </p:blipFill>
        <p:spPr>
          <a:xfrm>
            <a:off x="3432588" y="1602015"/>
            <a:ext cx="7102889" cy="4398507"/>
          </a:xfrm>
          <a:prstGeom prst="rect">
            <a:avLst/>
          </a:prstGeom>
        </p:spPr>
      </p:pic>
      <p:sp>
        <p:nvSpPr>
          <p:cNvPr id="7" name="Title 1">
            <a:extLst>
              <a:ext uri="{FF2B5EF4-FFF2-40B4-BE49-F238E27FC236}">
                <a16:creationId xmlns:a16="http://schemas.microsoft.com/office/drawing/2014/main" id="{4792105C-81AB-0449-9647-284822FE699E}"/>
              </a:ext>
            </a:extLst>
          </p:cNvPr>
          <p:cNvSpPr txBox="1">
            <a:spLocks/>
          </p:cNvSpPr>
          <p:nvPr/>
        </p:nvSpPr>
        <p:spPr bwMode="auto">
          <a:xfrm>
            <a:off x="1411357" y="1359578"/>
            <a:ext cx="10780643" cy="559298"/>
          </a:xfrm>
          <a:prstGeom prst="rect">
            <a:avLst/>
          </a:prstGeom>
          <a:solidFill>
            <a:schemeClr val="accent3"/>
          </a:solidFill>
          <a:ln>
            <a:noFill/>
          </a:ln>
          <a:effectLst/>
          <a:extLs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lnSpc>
                <a:spcPct val="90000"/>
              </a:lnSpc>
              <a:spcBef>
                <a:spcPct val="0"/>
              </a:spcBef>
              <a:spcAft>
                <a:spcPct val="0"/>
              </a:spcAft>
              <a:defRPr sz="2931" kern="1200">
                <a:solidFill>
                  <a:schemeClr val="tx2"/>
                </a:solidFill>
                <a:latin typeface="Helvetica Neue" charset="0"/>
                <a:ea typeface="Helvetica Neue" charset="0"/>
                <a:cs typeface="Helvetica Neue" charset="0"/>
              </a:defRPr>
            </a:lvl1pPr>
            <a:lvl2pPr algn="l" rtl="0" eaLnBrk="1" fontAlgn="base" hangingPunct="1">
              <a:lnSpc>
                <a:spcPct val="90000"/>
              </a:lnSpc>
              <a:spcBef>
                <a:spcPct val="0"/>
              </a:spcBef>
              <a:spcAft>
                <a:spcPct val="0"/>
              </a:spcAft>
              <a:defRPr sz="1650">
                <a:solidFill>
                  <a:schemeClr val="tx2"/>
                </a:solidFill>
                <a:latin typeface="Arial" panose="020B0604020202020204" pitchFamily="34" charset="0"/>
              </a:defRPr>
            </a:lvl2pPr>
            <a:lvl3pPr algn="l" rtl="0" eaLnBrk="1" fontAlgn="base" hangingPunct="1">
              <a:lnSpc>
                <a:spcPct val="90000"/>
              </a:lnSpc>
              <a:spcBef>
                <a:spcPct val="0"/>
              </a:spcBef>
              <a:spcAft>
                <a:spcPct val="0"/>
              </a:spcAft>
              <a:defRPr sz="1650">
                <a:solidFill>
                  <a:schemeClr val="tx2"/>
                </a:solidFill>
                <a:latin typeface="Arial" panose="020B0604020202020204" pitchFamily="34" charset="0"/>
              </a:defRPr>
            </a:lvl3pPr>
            <a:lvl4pPr algn="l" rtl="0" eaLnBrk="1" fontAlgn="base" hangingPunct="1">
              <a:lnSpc>
                <a:spcPct val="90000"/>
              </a:lnSpc>
              <a:spcBef>
                <a:spcPct val="0"/>
              </a:spcBef>
              <a:spcAft>
                <a:spcPct val="0"/>
              </a:spcAft>
              <a:defRPr sz="1650">
                <a:solidFill>
                  <a:schemeClr val="tx2"/>
                </a:solidFill>
                <a:latin typeface="Arial" panose="020B0604020202020204" pitchFamily="34" charset="0"/>
              </a:defRPr>
            </a:lvl4pPr>
            <a:lvl5pPr algn="l" rtl="0" eaLnBrk="1" fontAlgn="base" hangingPunct="1">
              <a:lnSpc>
                <a:spcPct val="90000"/>
              </a:lnSpc>
              <a:spcBef>
                <a:spcPct val="0"/>
              </a:spcBef>
              <a:spcAft>
                <a:spcPct val="0"/>
              </a:spcAft>
              <a:defRPr sz="1650">
                <a:solidFill>
                  <a:schemeClr val="tx2"/>
                </a:solidFill>
                <a:latin typeface="Arial" panose="020B0604020202020204" pitchFamily="34" charset="0"/>
              </a:defRPr>
            </a:lvl5pPr>
            <a:lvl6pPr marL="342903" algn="l" rtl="0" eaLnBrk="1" fontAlgn="base" hangingPunct="1">
              <a:lnSpc>
                <a:spcPct val="90000"/>
              </a:lnSpc>
              <a:spcBef>
                <a:spcPct val="0"/>
              </a:spcBef>
              <a:spcAft>
                <a:spcPct val="0"/>
              </a:spcAft>
              <a:defRPr sz="1650">
                <a:solidFill>
                  <a:schemeClr val="tx2"/>
                </a:solidFill>
                <a:latin typeface="Arial" panose="020B0604020202020204" pitchFamily="34" charset="0"/>
              </a:defRPr>
            </a:lvl6pPr>
            <a:lvl7pPr marL="685805" algn="l" rtl="0" eaLnBrk="1" fontAlgn="base" hangingPunct="1">
              <a:lnSpc>
                <a:spcPct val="90000"/>
              </a:lnSpc>
              <a:spcBef>
                <a:spcPct val="0"/>
              </a:spcBef>
              <a:spcAft>
                <a:spcPct val="0"/>
              </a:spcAft>
              <a:defRPr sz="1650">
                <a:solidFill>
                  <a:schemeClr val="tx2"/>
                </a:solidFill>
                <a:latin typeface="Arial" panose="020B0604020202020204" pitchFamily="34" charset="0"/>
              </a:defRPr>
            </a:lvl7pPr>
            <a:lvl8pPr marL="1028708" algn="l" rtl="0" eaLnBrk="1" fontAlgn="base" hangingPunct="1">
              <a:lnSpc>
                <a:spcPct val="90000"/>
              </a:lnSpc>
              <a:spcBef>
                <a:spcPct val="0"/>
              </a:spcBef>
              <a:spcAft>
                <a:spcPct val="0"/>
              </a:spcAft>
              <a:defRPr sz="1650">
                <a:solidFill>
                  <a:schemeClr val="tx2"/>
                </a:solidFill>
                <a:latin typeface="Arial" panose="020B0604020202020204" pitchFamily="34" charset="0"/>
              </a:defRPr>
            </a:lvl8pPr>
            <a:lvl9pPr marL="1371610" algn="l" rtl="0" eaLnBrk="1" fontAlgn="base" hangingPunct="1">
              <a:lnSpc>
                <a:spcPct val="90000"/>
              </a:lnSpc>
              <a:spcBef>
                <a:spcPct val="0"/>
              </a:spcBef>
              <a:spcAft>
                <a:spcPct val="0"/>
              </a:spcAft>
              <a:defRPr sz="1650">
                <a:solidFill>
                  <a:schemeClr val="tx2"/>
                </a:solidFill>
                <a:latin typeface="Arial" panose="020B0604020202020204" pitchFamily="34" charset="0"/>
              </a:defRPr>
            </a:lvl9pPr>
          </a:lstStyle>
          <a:p>
            <a:pPr algn="ctr"/>
            <a:r>
              <a:rPr lang="en-US" sz="1800" dirty="0"/>
              <a:t>Scatter Plot of Start Stations | Scatter Plot of End Stations</a:t>
            </a:r>
          </a:p>
        </p:txBody>
      </p:sp>
    </p:spTree>
    <p:extLst>
      <p:ext uri="{BB962C8B-B14F-4D97-AF65-F5344CB8AC3E}">
        <p14:creationId xmlns:p14="http://schemas.microsoft.com/office/powerpoint/2010/main" val="264982413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Rider Performance</a:t>
            </a:r>
          </a:p>
        </p:txBody>
      </p:sp>
      <p:sp>
        <p:nvSpPr>
          <p:cNvPr id="3" name="TextBox 2">
            <a:extLst>
              <a:ext uri="{FF2B5EF4-FFF2-40B4-BE49-F238E27FC236}">
                <a16:creationId xmlns:a16="http://schemas.microsoft.com/office/drawing/2014/main" id="{3B899DB1-5061-7949-B3A1-38D4D1143CF6}"/>
              </a:ext>
            </a:extLst>
          </p:cNvPr>
          <p:cNvSpPr txBox="1"/>
          <p:nvPr/>
        </p:nvSpPr>
        <p:spPr>
          <a:xfrm>
            <a:off x="390418" y="1338264"/>
            <a:ext cx="11537879" cy="1724126"/>
          </a:xfrm>
          <a:prstGeom prst="rect">
            <a:avLst/>
          </a:prstGeom>
          <a:solidFill>
            <a:srgbClr val="B5E4FF">
              <a:alpha val="24314"/>
            </a:srgbClr>
          </a:solidFill>
        </p:spPr>
        <p:txBody>
          <a:bodyPr wrap="square" rtlCol="0">
            <a:spAutoFit/>
          </a:bodyPr>
          <a:lstStyle/>
          <a:p>
            <a:pPr marL="285750" indent="-285750">
              <a:lnSpc>
                <a:spcPct val="150000"/>
              </a:lnSpc>
              <a:buFont typeface="Arial" panose="020B0604020202020204" pitchFamily="34" charset="0"/>
              <a:buChar char="•"/>
            </a:pPr>
            <a:r>
              <a:rPr lang="en-US" sz="1200" dirty="0">
                <a:latin typeface="IBM Plex Sans" panose="020B0503050203000203" pitchFamily="34" charset="77"/>
              </a:rPr>
              <a:t>Important Formulas</a:t>
            </a:r>
          </a:p>
          <a:p>
            <a:pPr marL="742950" lvl="1" indent="-285750">
              <a:lnSpc>
                <a:spcPct val="150000"/>
              </a:lnSpc>
              <a:buFont typeface="Arial" panose="020B0604020202020204" pitchFamily="34" charset="0"/>
              <a:buChar char="•"/>
            </a:pPr>
            <a:r>
              <a:rPr lang="en-US" sz="1200" dirty="0">
                <a:latin typeface="IBM Plex Sans" panose="020B0503050203000203" pitchFamily="34" charset="77"/>
              </a:rPr>
              <a:t>Spherical Law of Cosines for Distance</a:t>
            </a:r>
          </a:p>
          <a:p>
            <a:pPr marL="742950" lvl="1" indent="-285750">
              <a:lnSpc>
                <a:spcPct val="150000"/>
              </a:lnSpc>
              <a:buFont typeface="Arial" panose="020B0604020202020204" pitchFamily="34" charset="0"/>
              <a:buChar char="•"/>
            </a:pPr>
            <a:r>
              <a:rPr lang="en-US" sz="1200" dirty="0">
                <a:latin typeface="IBM Plex Sans" panose="020B0503050203000203" pitchFamily="34" charset="77"/>
              </a:rPr>
              <a:t>Speed</a:t>
            </a:r>
          </a:p>
          <a:p>
            <a:pPr>
              <a:lnSpc>
                <a:spcPct val="150000"/>
              </a:lnSpc>
            </a:pPr>
            <a:endParaRPr lang="en-US" sz="1200" dirty="0">
              <a:latin typeface="IBM Plex Sans" panose="020B0503050203000203" pitchFamily="34" charset="77"/>
            </a:endParaRPr>
          </a:p>
          <a:p>
            <a:pPr marL="742950" lvl="1" indent="-285750">
              <a:lnSpc>
                <a:spcPct val="150000"/>
              </a:lnSpc>
              <a:buFont typeface="Arial" panose="020B0604020202020204" pitchFamily="34" charset="0"/>
              <a:buChar char="•"/>
            </a:pPr>
            <a:endParaRPr lang="en-US" sz="1200" dirty="0">
              <a:latin typeface="IBM Plex Sans" panose="020B0503050203000203" pitchFamily="34" charset="77"/>
            </a:endParaRPr>
          </a:p>
          <a:p>
            <a:pPr marL="1200150" lvl="2" indent="-285750">
              <a:lnSpc>
                <a:spcPct val="150000"/>
              </a:lnSpc>
              <a:buFont typeface="Arial" panose="020B0604020202020204" pitchFamily="34" charset="0"/>
              <a:buChar char="•"/>
            </a:pPr>
            <a:endParaRPr lang="en-US" sz="1200" dirty="0">
              <a:latin typeface="IBM Plex Sans" panose="020B0503050203000203" pitchFamily="34" charset="77"/>
            </a:endParaRPr>
          </a:p>
        </p:txBody>
      </p:sp>
      <p:pic>
        <p:nvPicPr>
          <p:cNvPr id="4" name="Picture 3">
            <a:extLst>
              <a:ext uri="{FF2B5EF4-FFF2-40B4-BE49-F238E27FC236}">
                <a16:creationId xmlns:a16="http://schemas.microsoft.com/office/drawing/2014/main" id="{BA01ACD9-C4BA-7D41-A474-51A5D65F0F07}"/>
              </a:ext>
            </a:extLst>
          </p:cNvPr>
          <p:cNvPicPr>
            <a:picLocks noChangeAspect="1"/>
          </p:cNvPicPr>
          <p:nvPr/>
        </p:nvPicPr>
        <p:blipFill>
          <a:blip r:embed="rId2"/>
          <a:stretch>
            <a:fillRect/>
          </a:stretch>
        </p:blipFill>
        <p:spPr>
          <a:xfrm>
            <a:off x="4580260" y="1351028"/>
            <a:ext cx="1711362" cy="1711362"/>
          </a:xfrm>
          <a:prstGeom prst="rect">
            <a:avLst/>
          </a:prstGeom>
        </p:spPr>
      </p:pic>
      <p:pic>
        <p:nvPicPr>
          <p:cNvPr id="5" name="Picture 4">
            <a:extLst>
              <a:ext uri="{FF2B5EF4-FFF2-40B4-BE49-F238E27FC236}">
                <a16:creationId xmlns:a16="http://schemas.microsoft.com/office/drawing/2014/main" id="{24D36321-1982-1B4B-A464-C694A6BF3DE3}"/>
              </a:ext>
            </a:extLst>
          </p:cNvPr>
          <p:cNvPicPr>
            <a:picLocks noChangeAspect="1"/>
          </p:cNvPicPr>
          <p:nvPr/>
        </p:nvPicPr>
        <p:blipFill>
          <a:blip r:embed="rId3"/>
          <a:stretch>
            <a:fillRect/>
          </a:stretch>
        </p:blipFill>
        <p:spPr>
          <a:xfrm>
            <a:off x="7915338" y="1565533"/>
            <a:ext cx="2389243" cy="654379"/>
          </a:xfrm>
          <a:prstGeom prst="rect">
            <a:avLst/>
          </a:prstGeom>
        </p:spPr>
      </p:pic>
      <p:pic>
        <p:nvPicPr>
          <p:cNvPr id="6" name="Picture 5">
            <a:extLst>
              <a:ext uri="{FF2B5EF4-FFF2-40B4-BE49-F238E27FC236}">
                <a16:creationId xmlns:a16="http://schemas.microsoft.com/office/drawing/2014/main" id="{83EDEE44-EDDC-D240-AAB0-518CE9D0ACFC}"/>
              </a:ext>
            </a:extLst>
          </p:cNvPr>
          <p:cNvPicPr/>
          <p:nvPr/>
        </p:nvPicPr>
        <p:blipFill>
          <a:blip r:embed="rId4"/>
          <a:stretch>
            <a:fillRect/>
          </a:stretch>
        </p:blipFill>
        <p:spPr>
          <a:xfrm>
            <a:off x="243419" y="3594417"/>
            <a:ext cx="10510641" cy="1646212"/>
          </a:xfrm>
          <a:prstGeom prst="rect">
            <a:avLst/>
          </a:prstGeom>
        </p:spPr>
      </p:pic>
      <p:sp>
        <p:nvSpPr>
          <p:cNvPr id="7" name="Text Box 10">
            <a:extLst>
              <a:ext uri="{FF2B5EF4-FFF2-40B4-BE49-F238E27FC236}">
                <a16:creationId xmlns:a16="http://schemas.microsoft.com/office/drawing/2014/main" id="{05D35319-E2C5-3747-B2B8-3BF847D44FD5}"/>
              </a:ext>
            </a:extLst>
          </p:cNvPr>
          <p:cNvSpPr txBox="1"/>
          <p:nvPr/>
        </p:nvSpPr>
        <p:spPr>
          <a:xfrm>
            <a:off x="4040778" y="3263582"/>
            <a:ext cx="2790327" cy="33083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Average Trip Duration by Age and Gender</a:t>
            </a:r>
          </a:p>
        </p:txBody>
      </p:sp>
      <p:pic>
        <p:nvPicPr>
          <p:cNvPr id="8" name="Picture 7">
            <a:extLst>
              <a:ext uri="{FF2B5EF4-FFF2-40B4-BE49-F238E27FC236}">
                <a16:creationId xmlns:a16="http://schemas.microsoft.com/office/drawing/2014/main" id="{C9EAF194-ADF9-7A45-AD0C-BE8EE36127D2}"/>
              </a:ext>
            </a:extLst>
          </p:cNvPr>
          <p:cNvPicPr/>
          <p:nvPr/>
        </p:nvPicPr>
        <p:blipFill>
          <a:blip r:embed="rId5"/>
          <a:stretch>
            <a:fillRect/>
          </a:stretch>
        </p:blipFill>
        <p:spPr>
          <a:xfrm>
            <a:off x="268520" y="5318542"/>
            <a:ext cx="10460439" cy="1493681"/>
          </a:xfrm>
          <a:prstGeom prst="rect">
            <a:avLst/>
          </a:prstGeom>
        </p:spPr>
      </p:pic>
      <p:sp>
        <p:nvSpPr>
          <p:cNvPr id="9" name="Text Box 11">
            <a:extLst>
              <a:ext uri="{FF2B5EF4-FFF2-40B4-BE49-F238E27FC236}">
                <a16:creationId xmlns:a16="http://schemas.microsoft.com/office/drawing/2014/main" id="{E4B63DA6-A10B-5343-8BEF-A74784C4E7CD}"/>
              </a:ext>
            </a:extLst>
          </p:cNvPr>
          <p:cNvSpPr txBox="1"/>
          <p:nvPr/>
        </p:nvSpPr>
        <p:spPr>
          <a:xfrm>
            <a:off x="4164491" y="5188901"/>
            <a:ext cx="2542901" cy="33083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Average Speed by Age and Gender</a:t>
            </a:r>
          </a:p>
        </p:txBody>
      </p:sp>
      <p:sp>
        <p:nvSpPr>
          <p:cNvPr id="10" name="Rounded Rectangle 9">
            <a:extLst>
              <a:ext uri="{FF2B5EF4-FFF2-40B4-BE49-F238E27FC236}">
                <a16:creationId xmlns:a16="http://schemas.microsoft.com/office/drawing/2014/main" id="{4D652AFC-C415-4644-8C5E-6EA155AADDBB}"/>
              </a:ext>
            </a:extLst>
          </p:cNvPr>
          <p:cNvSpPr/>
          <p:nvPr/>
        </p:nvSpPr>
        <p:spPr bwMode="auto">
          <a:xfrm>
            <a:off x="6916727" y="3215537"/>
            <a:ext cx="3387854" cy="340519"/>
          </a:xfrm>
          <a:prstGeom prst="roundRect">
            <a:avLst/>
          </a:prstGeom>
          <a:solidFill>
            <a:schemeClr val="accent2"/>
          </a:solidFill>
          <a:ln>
            <a:noFill/>
          </a:ln>
          <a:effectLst/>
        </p:spPr>
        <p:txBody>
          <a:bodyPr vert="horz" wrap="square" lIns="91440" tIns="45720" rIns="91440" bIns="45720" numCol="1" rtlCol="0" anchor="t" anchorCtr="0" compatLnSpc="1">
            <a:prstTxWarp prst="textNoShape">
              <a:avLst/>
            </a:prstTxWarp>
            <a:spAutoFit/>
          </a:bodyPr>
          <a:lstStyle/>
          <a:p>
            <a:r>
              <a:rPr lang="en-US" dirty="0">
                <a:solidFill>
                  <a:schemeClr val="bg1"/>
                </a:solidFill>
              </a:rPr>
              <a:t>On average, females ride for longer.  </a:t>
            </a:r>
          </a:p>
        </p:txBody>
      </p:sp>
      <p:sp>
        <p:nvSpPr>
          <p:cNvPr id="11" name="Rounded Rectangle 10">
            <a:extLst>
              <a:ext uri="{FF2B5EF4-FFF2-40B4-BE49-F238E27FC236}">
                <a16:creationId xmlns:a16="http://schemas.microsoft.com/office/drawing/2014/main" id="{68DBD451-6CAB-3944-96B3-A38E10B26A0C}"/>
              </a:ext>
            </a:extLst>
          </p:cNvPr>
          <p:cNvSpPr/>
          <p:nvPr/>
        </p:nvSpPr>
        <p:spPr bwMode="auto">
          <a:xfrm>
            <a:off x="107136" y="2611754"/>
            <a:ext cx="3933642" cy="1055608"/>
          </a:xfrm>
          <a:prstGeom prst="roundRect">
            <a:avLst/>
          </a:prstGeom>
          <a:solidFill>
            <a:schemeClr val="accent2"/>
          </a:solidFill>
          <a:ln>
            <a:noFill/>
          </a:ln>
          <a:effectLst/>
        </p:spPr>
        <p:txBody>
          <a:bodyPr vert="horz" wrap="square" lIns="91440" tIns="45720" rIns="91440" bIns="45720" numCol="1" rtlCol="0" anchor="t" anchorCtr="0" compatLnSpc="1">
            <a:prstTxWarp prst="textNoShape">
              <a:avLst/>
            </a:prstTxWarp>
            <a:spAutoFit/>
          </a:bodyPr>
          <a:lstStyle/>
          <a:p>
            <a:r>
              <a:rPr lang="en-US" dirty="0">
                <a:solidFill>
                  <a:schemeClr val="bg1"/>
                </a:solidFill>
              </a:rPr>
              <a:t>Younger riders typically ride at a slightly faster pace than older riders with median speed peaking in the 25-35 age group.  Men average faster speeds than females of the same age. </a:t>
            </a:r>
          </a:p>
        </p:txBody>
      </p:sp>
    </p:spTree>
    <p:extLst>
      <p:ext uri="{BB962C8B-B14F-4D97-AF65-F5344CB8AC3E}">
        <p14:creationId xmlns:p14="http://schemas.microsoft.com/office/powerpoint/2010/main" val="379875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Busiest Bike</a:t>
            </a:r>
          </a:p>
        </p:txBody>
      </p:sp>
      <p:sp>
        <p:nvSpPr>
          <p:cNvPr id="5" name="Rounded Rectangle 4">
            <a:extLst>
              <a:ext uri="{FF2B5EF4-FFF2-40B4-BE49-F238E27FC236}">
                <a16:creationId xmlns:a16="http://schemas.microsoft.com/office/drawing/2014/main" id="{26043529-A200-C548-ABB2-389E909B327A}"/>
              </a:ext>
            </a:extLst>
          </p:cNvPr>
          <p:cNvSpPr/>
          <p:nvPr/>
        </p:nvSpPr>
        <p:spPr bwMode="auto">
          <a:xfrm>
            <a:off x="935916" y="5319654"/>
            <a:ext cx="4238512" cy="960263"/>
          </a:xfrm>
          <a:prstGeom prst="roundRect">
            <a:avLst/>
          </a:prstGeom>
          <a:solidFill>
            <a:schemeClr val="accent5"/>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t>   There are two ways to determine the busiest bike in Chicago, number of trips taken and number of seconds used.  Fortunately, the busiest bike is consistent by both standards.</a:t>
            </a:r>
            <a:endParaRPr kumimoji="0" lang="en-US" sz="1400" b="0" i="0" u="none" strike="noStrike" cap="none" normalizeH="0" baseline="0" dirty="0">
              <a:ln>
                <a:noFill/>
              </a:ln>
              <a:effectLst/>
              <a:latin typeface="Arial" panose="020B0604020202020204" pitchFamily="34" charset="0"/>
            </a:endParaRPr>
          </a:p>
        </p:txBody>
      </p:sp>
      <p:sp>
        <p:nvSpPr>
          <p:cNvPr id="11" name="Rounded Rectangle 10">
            <a:extLst>
              <a:ext uri="{FF2B5EF4-FFF2-40B4-BE49-F238E27FC236}">
                <a16:creationId xmlns:a16="http://schemas.microsoft.com/office/drawing/2014/main" id="{F8DF7557-2FB9-6E4E-A91B-124A34C0A154}"/>
              </a:ext>
            </a:extLst>
          </p:cNvPr>
          <p:cNvSpPr/>
          <p:nvPr/>
        </p:nvSpPr>
        <p:spPr bwMode="auto">
          <a:xfrm>
            <a:off x="6488656" y="5519736"/>
            <a:ext cx="4356847" cy="578882"/>
          </a:xfrm>
          <a:prstGeom prst="roundRect">
            <a:avLst/>
          </a:prstGeom>
          <a:solidFill>
            <a:schemeClr val="accent5"/>
          </a:solidFill>
          <a:ln>
            <a:noFill/>
          </a:ln>
          <a:effectLst/>
        </p:spPr>
        <p:txBody>
          <a:bodyPr vert="horz" wrap="square" lIns="91440" tIns="45720" rIns="91440" bIns="45720" numCol="1" rtlCol="0" anchor="t" anchorCtr="0" compatLnSpc="1">
            <a:prstTxWarp prst="textNoShape">
              <a:avLst/>
            </a:prstTxWarp>
            <a:spAutoFit/>
          </a:bodyPr>
          <a:lstStyle/>
          <a:p>
            <a:r>
              <a:rPr lang="en-US" dirty="0"/>
              <a:t>This suggests positive correlation between number of starts per bike and seconds ridden per bike.  </a:t>
            </a:r>
          </a:p>
        </p:txBody>
      </p:sp>
      <p:sp>
        <p:nvSpPr>
          <p:cNvPr id="14" name="Text Box 13">
            <a:extLst>
              <a:ext uri="{FF2B5EF4-FFF2-40B4-BE49-F238E27FC236}">
                <a16:creationId xmlns:a16="http://schemas.microsoft.com/office/drawing/2014/main" id="{76D71350-8846-B34A-B0B3-B3DC29CCC7AD}"/>
              </a:ext>
            </a:extLst>
          </p:cNvPr>
          <p:cNvSpPr txBox="1"/>
          <p:nvPr/>
        </p:nvSpPr>
        <p:spPr>
          <a:xfrm>
            <a:off x="2066960" y="1554744"/>
            <a:ext cx="2915920" cy="33083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Top 10 Bikes by # of Starts</a:t>
            </a:r>
          </a:p>
        </p:txBody>
      </p:sp>
      <p:sp>
        <p:nvSpPr>
          <p:cNvPr id="15" name="Text Box 14">
            <a:extLst>
              <a:ext uri="{FF2B5EF4-FFF2-40B4-BE49-F238E27FC236}">
                <a16:creationId xmlns:a16="http://schemas.microsoft.com/office/drawing/2014/main" id="{31A9D23A-771C-C244-B34C-E14A3A049317}"/>
              </a:ext>
            </a:extLst>
          </p:cNvPr>
          <p:cNvSpPr txBox="1"/>
          <p:nvPr/>
        </p:nvSpPr>
        <p:spPr>
          <a:xfrm>
            <a:off x="7209120" y="1497965"/>
            <a:ext cx="2915920" cy="33083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Top 10 Bikes by Time Ridden (seconds)</a:t>
            </a:r>
          </a:p>
        </p:txBody>
      </p:sp>
      <p:pic>
        <p:nvPicPr>
          <p:cNvPr id="3" name="Picture 2">
            <a:extLst>
              <a:ext uri="{FF2B5EF4-FFF2-40B4-BE49-F238E27FC236}">
                <a16:creationId xmlns:a16="http://schemas.microsoft.com/office/drawing/2014/main" id="{7196E114-F763-F54E-8901-F5905C8D8DE0}"/>
              </a:ext>
            </a:extLst>
          </p:cNvPr>
          <p:cNvPicPr>
            <a:picLocks noChangeAspect="1"/>
          </p:cNvPicPr>
          <p:nvPr/>
        </p:nvPicPr>
        <p:blipFill>
          <a:blip r:embed="rId2"/>
          <a:stretch>
            <a:fillRect/>
          </a:stretch>
        </p:blipFill>
        <p:spPr>
          <a:xfrm>
            <a:off x="546922" y="1895518"/>
            <a:ext cx="5016500" cy="3149600"/>
          </a:xfrm>
          <a:prstGeom prst="rect">
            <a:avLst/>
          </a:prstGeom>
        </p:spPr>
      </p:pic>
      <p:pic>
        <p:nvPicPr>
          <p:cNvPr id="4" name="Picture 3">
            <a:extLst>
              <a:ext uri="{FF2B5EF4-FFF2-40B4-BE49-F238E27FC236}">
                <a16:creationId xmlns:a16="http://schemas.microsoft.com/office/drawing/2014/main" id="{DDD057B3-976B-7049-8A78-F322DAB5E448}"/>
              </a:ext>
            </a:extLst>
          </p:cNvPr>
          <p:cNvPicPr>
            <a:picLocks noChangeAspect="1"/>
          </p:cNvPicPr>
          <p:nvPr/>
        </p:nvPicPr>
        <p:blipFill>
          <a:blip r:embed="rId3"/>
          <a:stretch>
            <a:fillRect/>
          </a:stretch>
        </p:blipFill>
        <p:spPr>
          <a:xfrm>
            <a:off x="5952639" y="1854200"/>
            <a:ext cx="5016500" cy="3149600"/>
          </a:xfrm>
          <a:prstGeom prst="rect">
            <a:avLst/>
          </a:prstGeom>
        </p:spPr>
      </p:pic>
    </p:spTree>
    <p:extLst>
      <p:ext uri="{BB962C8B-B14F-4D97-AF65-F5344CB8AC3E}">
        <p14:creationId xmlns:p14="http://schemas.microsoft.com/office/powerpoint/2010/main" val="26808863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604A8F-EB33-8A4B-9C74-C86EE750F8C4}"/>
              </a:ext>
            </a:extLst>
          </p:cNvPr>
          <p:cNvSpPr/>
          <p:nvPr/>
        </p:nvSpPr>
        <p:spPr bwMode="auto">
          <a:xfrm>
            <a:off x="0" y="542329"/>
            <a:ext cx="12192000" cy="5952115"/>
          </a:xfrm>
          <a:prstGeom prst="rect">
            <a:avLst/>
          </a:prstGeom>
          <a:solidFill>
            <a:srgbClr val="AAD5F6">
              <a:alpha val="81176"/>
            </a:srgbClr>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endParaRPr kumimoji="0" lang="en-US" sz="1400" b="0" i="0" u="none" strike="noStrike" cap="none" normalizeH="0" baseline="0">
              <a:ln>
                <a:noFill/>
              </a:ln>
              <a:solidFill>
                <a:schemeClr val="tx1"/>
              </a:solidFill>
              <a:effectLst/>
              <a:latin typeface="Arial" panose="020B0604020202020204" pitchFamily="34" charset="0"/>
            </a:endParaRPr>
          </a:p>
        </p:txBody>
      </p:sp>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Simple Linear Regression</a:t>
            </a:r>
          </a:p>
        </p:txBody>
      </p:sp>
      <p:sp>
        <p:nvSpPr>
          <p:cNvPr id="16" name="Rounded Rectangle 15">
            <a:extLst>
              <a:ext uri="{FF2B5EF4-FFF2-40B4-BE49-F238E27FC236}">
                <a16:creationId xmlns:a16="http://schemas.microsoft.com/office/drawing/2014/main" id="{8B3A0534-C732-AD47-81D4-5E1203944DD8}"/>
              </a:ext>
            </a:extLst>
          </p:cNvPr>
          <p:cNvSpPr/>
          <p:nvPr/>
        </p:nvSpPr>
        <p:spPr bwMode="auto">
          <a:xfrm>
            <a:off x="9270432" y="2948868"/>
            <a:ext cx="2867534" cy="960263"/>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An R</a:t>
            </a:r>
            <a:r>
              <a:rPr lang="en-US" baseline="30000" dirty="0">
                <a:solidFill>
                  <a:schemeClr val="bg1"/>
                </a:solidFill>
              </a:rPr>
              <a:t>2</a:t>
            </a:r>
            <a:r>
              <a:rPr lang="en-US" dirty="0">
                <a:solidFill>
                  <a:schemeClr val="bg1"/>
                </a:solidFill>
              </a:rPr>
              <a:t> of .4573 means the model explains 45.73% of the variability of the response around the mean.</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14" name="Rounded Rectangle 13">
            <a:extLst>
              <a:ext uri="{FF2B5EF4-FFF2-40B4-BE49-F238E27FC236}">
                <a16:creationId xmlns:a16="http://schemas.microsoft.com/office/drawing/2014/main" id="{3D129E34-1BF0-CD4C-B18E-B06A6A72A209}"/>
              </a:ext>
            </a:extLst>
          </p:cNvPr>
          <p:cNvSpPr/>
          <p:nvPr/>
        </p:nvSpPr>
        <p:spPr bwMode="auto">
          <a:xfrm>
            <a:off x="5141051" y="5946526"/>
            <a:ext cx="2345327" cy="316682"/>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cy-GB" dirty="0"/>
              <a:t> </a:t>
            </a:r>
            <a:r>
              <a:rPr lang="cy-GB" dirty="0">
                <a:solidFill>
                  <a:schemeClr val="bg1"/>
                </a:solidFill>
              </a:rPr>
              <a:t>ŷ = 225.07 + (392.89 * x)</a:t>
            </a:r>
            <a:endParaRPr kumimoji="0" lang="en-US" sz="1400" i="0" u="none" strike="noStrike" cap="none" normalizeH="0" baseline="0" dirty="0">
              <a:ln>
                <a:noFill/>
              </a:ln>
              <a:solidFill>
                <a:schemeClr val="bg1"/>
              </a:solidFill>
              <a:effectLst/>
              <a:latin typeface="Arial" panose="020B0604020202020204" pitchFamily="34" charset="0"/>
            </a:endParaRPr>
          </a:p>
        </p:txBody>
      </p:sp>
      <p:pic>
        <p:nvPicPr>
          <p:cNvPr id="4" name="Picture 3">
            <a:extLst>
              <a:ext uri="{FF2B5EF4-FFF2-40B4-BE49-F238E27FC236}">
                <a16:creationId xmlns:a16="http://schemas.microsoft.com/office/drawing/2014/main" id="{C285D509-73E2-0A47-A1F7-395ACAE0E177}"/>
              </a:ext>
            </a:extLst>
          </p:cNvPr>
          <p:cNvPicPr>
            <a:picLocks noChangeAspect="1"/>
          </p:cNvPicPr>
          <p:nvPr/>
        </p:nvPicPr>
        <p:blipFill>
          <a:blip r:embed="rId2"/>
          <a:stretch>
            <a:fillRect/>
          </a:stretch>
        </p:blipFill>
        <p:spPr>
          <a:xfrm>
            <a:off x="2511080" y="1642502"/>
            <a:ext cx="6759352" cy="4265444"/>
          </a:xfrm>
          <a:prstGeom prst="rect">
            <a:avLst/>
          </a:prstGeom>
        </p:spPr>
      </p:pic>
      <p:sp>
        <p:nvSpPr>
          <p:cNvPr id="9" name="Rounded Rectangle 8">
            <a:extLst>
              <a:ext uri="{FF2B5EF4-FFF2-40B4-BE49-F238E27FC236}">
                <a16:creationId xmlns:a16="http://schemas.microsoft.com/office/drawing/2014/main" id="{6BC94397-5E98-B044-B802-995BCD10E5E7}"/>
              </a:ext>
            </a:extLst>
          </p:cNvPr>
          <p:cNvSpPr/>
          <p:nvPr/>
        </p:nvSpPr>
        <p:spPr bwMode="auto">
          <a:xfrm>
            <a:off x="4517571" y="1124055"/>
            <a:ext cx="3592285" cy="531209"/>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cy-GB" dirty="0">
                <a:solidFill>
                  <a:schemeClr val="bg1"/>
                </a:solidFill>
              </a:rPr>
              <a:t>Predicting trip duration based on distance between start and end stations.</a:t>
            </a:r>
            <a:endParaRPr kumimoji="0" lang="en-US" sz="1400" i="0" u="none" strike="noStrike" cap="none" normalizeH="0" baseline="0" dirty="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34382334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604A8F-EB33-8A4B-9C74-C86EE750F8C4}"/>
              </a:ext>
            </a:extLst>
          </p:cNvPr>
          <p:cNvSpPr/>
          <p:nvPr/>
        </p:nvSpPr>
        <p:spPr bwMode="auto">
          <a:xfrm>
            <a:off x="30693" y="542329"/>
            <a:ext cx="12192000" cy="5952115"/>
          </a:xfrm>
          <a:prstGeom prst="rect">
            <a:avLst/>
          </a:prstGeom>
          <a:solidFill>
            <a:schemeClr val="bg2">
              <a:alpha val="81176"/>
            </a:schemeClr>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endParaRPr kumimoji="0" lang="en-US" sz="1400" b="0" i="0" u="none" strike="noStrike" cap="none" normalizeH="0" baseline="0">
              <a:ln>
                <a:noFill/>
              </a:ln>
              <a:solidFill>
                <a:schemeClr val="tx1"/>
              </a:solidFill>
              <a:effectLst/>
              <a:latin typeface="Arial" panose="020B0604020202020204" pitchFamily="34" charset="0"/>
            </a:endParaRPr>
          </a:p>
        </p:txBody>
      </p:sp>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Multiple Linear Regression</a:t>
            </a:r>
          </a:p>
        </p:txBody>
      </p:sp>
      <p:sp>
        <p:nvSpPr>
          <p:cNvPr id="11" name="Rounded Rectangle 10">
            <a:extLst>
              <a:ext uri="{FF2B5EF4-FFF2-40B4-BE49-F238E27FC236}">
                <a16:creationId xmlns:a16="http://schemas.microsoft.com/office/drawing/2014/main" id="{A8D3F278-710A-3C44-B576-00B5E84BD5E2}"/>
              </a:ext>
            </a:extLst>
          </p:cNvPr>
          <p:cNvSpPr/>
          <p:nvPr/>
        </p:nvSpPr>
        <p:spPr bwMode="auto">
          <a:xfrm>
            <a:off x="1001344" y="5664072"/>
            <a:ext cx="3475036" cy="745736"/>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An R</a:t>
            </a:r>
            <a:r>
              <a:rPr lang="en-US" baseline="30000" dirty="0">
                <a:solidFill>
                  <a:schemeClr val="bg1"/>
                </a:solidFill>
              </a:rPr>
              <a:t>2</a:t>
            </a:r>
            <a:r>
              <a:rPr lang="en-US" dirty="0">
                <a:solidFill>
                  <a:schemeClr val="bg1"/>
                </a:solidFill>
              </a:rPr>
              <a:t> of .4621 shows this model performed only slightly better than the simple linear regression model.</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12" name="Rounded Rectangle 11">
            <a:extLst>
              <a:ext uri="{FF2B5EF4-FFF2-40B4-BE49-F238E27FC236}">
                <a16:creationId xmlns:a16="http://schemas.microsoft.com/office/drawing/2014/main" id="{B494CBB0-A522-744E-88C3-EADCBB0D6566}"/>
              </a:ext>
            </a:extLst>
          </p:cNvPr>
          <p:cNvSpPr/>
          <p:nvPr/>
        </p:nvSpPr>
        <p:spPr bwMode="auto">
          <a:xfrm>
            <a:off x="966474" y="4878010"/>
            <a:ext cx="3509906" cy="745736"/>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This model used distance traveled, gender, user type, and age to predict trip duration.  </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13" name="Rounded Rectangle 12">
            <a:extLst>
              <a:ext uri="{FF2B5EF4-FFF2-40B4-BE49-F238E27FC236}">
                <a16:creationId xmlns:a16="http://schemas.microsoft.com/office/drawing/2014/main" id="{A56D6249-4E9A-AC43-809B-1B6450D61F50}"/>
              </a:ext>
            </a:extLst>
          </p:cNvPr>
          <p:cNvSpPr/>
          <p:nvPr/>
        </p:nvSpPr>
        <p:spPr bwMode="auto">
          <a:xfrm>
            <a:off x="7903834" y="1617085"/>
            <a:ext cx="3475036" cy="960263"/>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An R</a:t>
            </a:r>
            <a:r>
              <a:rPr lang="en-US" baseline="30000" dirty="0">
                <a:solidFill>
                  <a:schemeClr val="bg1"/>
                </a:solidFill>
              </a:rPr>
              <a:t>2</a:t>
            </a:r>
            <a:r>
              <a:rPr lang="en-US" dirty="0">
                <a:solidFill>
                  <a:schemeClr val="bg1"/>
                </a:solidFill>
              </a:rPr>
              <a:t> of .4622 shows this model performed incrementally better than the multiple linear regression without start station.</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14" name="Rounded Rectangle 13">
            <a:extLst>
              <a:ext uri="{FF2B5EF4-FFF2-40B4-BE49-F238E27FC236}">
                <a16:creationId xmlns:a16="http://schemas.microsoft.com/office/drawing/2014/main" id="{7517AFDA-D20A-954C-B95F-E3F0499143BD}"/>
              </a:ext>
            </a:extLst>
          </p:cNvPr>
          <p:cNvSpPr/>
          <p:nvPr/>
        </p:nvSpPr>
        <p:spPr bwMode="auto">
          <a:xfrm>
            <a:off x="7868964" y="831023"/>
            <a:ext cx="3509906" cy="745736"/>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This model used distance traveled, gender, user type, start station, and age to predict trip duration.  </a:t>
            </a:r>
            <a:endParaRPr kumimoji="0" lang="en-US" sz="1400" b="0" i="0" u="none" strike="noStrike" cap="none" normalizeH="0" baseline="0" dirty="0">
              <a:ln>
                <a:noFill/>
              </a:ln>
              <a:solidFill>
                <a:schemeClr val="bg1"/>
              </a:solidFill>
              <a:effectLst/>
              <a:latin typeface="Arial" panose="020B0604020202020204" pitchFamily="34" charset="0"/>
            </a:endParaRPr>
          </a:p>
        </p:txBody>
      </p:sp>
      <p:pic>
        <p:nvPicPr>
          <p:cNvPr id="4" name="Picture 3">
            <a:extLst>
              <a:ext uri="{FF2B5EF4-FFF2-40B4-BE49-F238E27FC236}">
                <a16:creationId xmlns:a16="http://schemas.microsoft.com/office/drawing/2014/main" id="{525CC9C7-CCA9-DF49-B633-B0DA6225A93B}"/>
              </a:ext>
            </a:extLst>
          </p:cNvPr>
          <p:cNvPicPr>
            <a:picLocks noChangeAspect="1"/>
          </p:cNvPicPr>
          <p:nvPr/>
        </p:nvPicPr>
        <p:blipFill>
          <a:blip r:embed="rId2"/>
          <a:stretch>
            <a:fillRect/>
          </a:stretch>
        </p:blipFill>
        <p:spPr>
          <a:xfrm>
            <a:off x="28315" y="1043350"/>
            <a:ext cx="5968837" cy="3871161"/>
          </a:xfrm>
          <a:prstGeom prst="rect">
            <a:avLst/>
          </a:prstGeom>
        </p:spPr>
      </p:pic>
      <p:pic>
        <p:nvPicPr>
          <p:cNvPr id="7" name="Picture 6">
            <a:extLst>
              <a:ext uri="{FF2B5EF4-FFF2-40B4-BE49-F238E27FC236}">
                <a16:creationId xmlns:a16="http://schemas.microsoft.com/office/drawing/2014/main" id="{D5A81A0D-ABFC-EB4F-B976-DB837AEE5E3D}"/>
              </a:ext>
            </a:extLst>
          </p:cNvPr>
          <p:cNvPicPr>
            <a:picLocks noChangeAspect="1"/>
          </p:cNvPicPr>
          <p:nvPr/>
        </p:nvPicPr>
        <p:blipFill>
          <a:blip r:embed="rId3"/>
          <a:stretch>
            <a:fillRect/>
          </a:stretch>
        </p:blipFill>
        <p:spPr>
          <a:xfrm>
            <a:off x="6639498" y="2653079"/>
            <a:ext cx="5968837" cy="3871161"/>
          </a:xfrm>
          <a:prstGeom prst="rect">
            <a:avLst/>
          </a:prstGeom>
        </p:spPr>
      </p:pic>
    </p:spTree>
    <p:extLst>
      <p:ext uri="{BB962C8B-B14F-4D97-AF65-F5344CB8AC3E}">
        <p14:creationId xmlns:p14="http://schemas.microsoft.com/office/powerpoint/2010/main" val="11606800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604A8F-EB33-8A4B-9C74-C86EE750F8C4}"/>
              </a:ext>
            </a:extLst>
          </p:cNvPr>
          <p:cNvSpPr/>
          <p:nvPr/>
        </p:nvSpPr>
        <p:spPr bwMode="auto">
          <a:xfrm>
            <a:off x="30693" y="542329"/>
            <a:ext cx="12192000" cy="5952115"/>
          </a:xfrm>
          <a:prstGeom prst="rect">
            <a:avLst/>
          </a:prstGeom>
          <a:solidFill>
            <a:schemeClr val="bg2">
              <a:alpha val="81176"/>
            </a:schemeClr>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endParaRPr kumimoji="0" lang="en-US" sz="1400" b="0" i="0" u="none" strike="noStrike" cap="none" normalizeH="0" baseline="0">
              <a:ln>
                <a:noFill/>
              </a:ln>
              <a:solidFill>
                <a:schemeClr val="tx1"/>
              </a:solidFill>
              <a:effectLst/>
              <a:latin typeface="Arial" panose="020B0604020202020204" pitchFamily="34" charset="0"/>
            </a:endParaRPr>
          </a:p>
        </p:txBody>
      </p:sp>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Multiple Linear Regression</a:t>
            </a:r>
          </a:p>
        </p:txBody>
      </p:sp>
      <p:sp>
        <p:nvSpPr>
          <p:cNvPr id="11" name="Rounded Rectangle 10">
            <a:extLst>
              <a:ext uri="{FF2B5EF4-FFF2-40B4-BE49-F238E27FC236}">
                <a16:creationId xmlns:a16="http://schemas.microsoft.com/office/drawing/2014/main" id="{A8D3F278-710A-3C44-B576-00B5E84BD5E2}"/>
              </a:ext>
            </a:extLst>
          </p:cNvPr>
          <p:cNvSpPr/>
          <p:nvPr/>
        </p:nvSpPr>
        <p:spPr bwMode="auto">
          <a:xfrm>
            <a:off x="762806" y="5246633"/>
            <a:ext cx="3475036" cy="745736"/>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An R</a:t>
            </a:r>
            <a:r>
              <a:rPr lang="en-US" baseline="30000" dirty="0">
                <a:solidFill>
                  <a:schemeClr val="bg1"/>
                </a:solidFill>
              </a:rPr>
              <a:t>2</a:t>
            </a:r>
            <a:r>
              <a:rPr lang="en-US" dirty="0">
                <a:solidFill>
                  <a:schemeClr val="bg1"/>
                </a:solidFill>
              </a:rPr>
              <a:t> of .4568 shows this model performed only slightly better than the simple linear regression model.</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12" name="Rounded Rectangle 11">
            <a:extLst>
              <a:ext uri="{FF2B5EF4-FFF2-40B4-BE49-F238E27FC236}">
                <a16:creationId xmlns:a16="http://schemas.microsoft.com/office/drawing/2014/main" id="{B494CBB0-A522-744E-88C3-EADCBB0D6566}"/>
              </a:ext>
            </a:extLst>
          </p:cNvPr>
          <p:cNvSpPr/>
          <p:nvPr/>
        </p:nvSpPr>
        <p:spPr bwMode="auto">
          <a:xfrm>
            <a:off x="727936" y="4460571"/>
            <a:ext cx="3509906" cy="745736"/>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This model used distance traveled, gender, user type, and age to predict trip duration.  </a:t>
            </a:r>
            <a:endParaRPr kumimoji="0" lang="en-US" sz="1400" b="0" i="0" u="none" strike="noStrike" cap="none" normalizeH="0" baseline="0" dirty="0">
              <a:ln>
                <a:noFill/>
              </a:ln>
              <a:solidFill>
                <a:schemeClr val="bg1"/>
              </a:solidFill>
              <a:effectLst/>
              <a:latin typeface="Arial" panose="020B0604020202020204" pitchFamily="34" charset="0"/>
            </a:endParaRPr>
          </a:p>
        </p:txBody>
      </p:sp>
      <p:pic>
        <p:nvPicPr>
          <p:cNvPr id="5" name="Picture 4">
            <a:extLst>
              <a:ext uri="{FF2B5EF4-FFF2-40B4-BE49-F238E27FC236}">
                <a16:creationId xmlns:a16="http://schemas.microsoft.com/office/drawing/2014/main" id="{6CEB866B-3782-D343-BE5E-53B1EAF35744}"/>
              </a:ext>
            </a:extLst>
          </p:cNvPr>
          <p:cNvPicPr>
            <a:picLocks noChangeAspect="1"/>
          </p:cNvPicPr>
          <p:nvPr/>
        </p:nvPicPr>
        <p:blipFill>
          <a:blip r:embed="rId2"/>
          <a:stretch>
            <a:fillRect/>
          </a:stretch>
        </p:blipFill>
        <p:spPr>
          <a:xfrm>
            <a:off x="243419" y="1486753"/>
            <a:ext cx="4478941" cy="2933492"/>
          </a:xfrm>
          <a:prstGeom prst="rect">
            <a:avLst/>
          </a:prstGeom>
        </p:spPr>
      </p:pic>
      <p:pic>
        <p:nvPicPr>
          <p:cNvPr id="6" name="Picture 5">
            <a:extLst>
              <a:ext uri="{FF2B5EF4-FFF2-40B4-BE49-F238E27FC236}">
                <a16:creationId xmlns:a16="http://schemas.microsoft.com/office/drawing/2014/main" id="{8B68F91A-DB00-324C-94D4-57FEF93A57A2}"/>
              </a:ext>
            </a:extLst>
          </p:cNvPr>
          <p:cNvPicPr>
            <a:picLocks noChangeAspect="1"/>
          </p:cNvPicPr>
          <p:nvPr/>
        </p:nvPicPr>
        <p:blipFill>
          <a:blip r:embed="rId3"/>
          <a:stretch>
            <a:fillRect/>
          </a:stretch>
        </p:blipFill>
        <p:spPr>
          <a:xfrm>
            <a:off x="6952570" y="3197365"/>
            <a:ext cx="4996011" cy="3272148"/>
          </a:xfrm>
          <a:prstGeom prst="rect">
            <a:avLst/>
          </a:prstGeom>
        </p:spPr>
      </p:pic>
      <p:sp>
        <p:nvSpPr>
          <p:cNvPr id="13" name="Rounded Rectangle 12">
            <a:extLst>
              <a:ext uri="{FF2B5EF4-FFF2-40B4-BE49-F238E27FC236}">
                <a16:creationId xmlns:a16="http://schemas.microsoft.com/office/drawing/2014/main" id="{A56D6249-4E9A-AC43-809B-1B6450D61F50}"/>
              </a:ext>
            </a:extLst>
          </p:cNvPr>
          <p:cNvSpPr/>
          <p:nvPr/>
        </p:nvSpPr>
        <p:spPr bwMode="auto">
          <a:xfrm>
            <a:off x="7903834" y="2173674"/>
            <a:ext cx="3475036" cy="960263"/>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An R</a:t>
            </a:r>
            <a:r>
              <a:rPr lang="en-US" baseline="30000" dirty="0">
                <a:solidFill>
                  <a:schemeClr val="bg1"/>
                </a:solidFill>
              </a:rPr>
              <a:t>2</a:t>
            </a:r>
            <a:r>
              <a:rPr lang="en-US" dirty="0">
                <a:solidFill>
                  <a:schemeClr val="bg1"/>
                </a:solidFill>
              </a:rPr>
              <a:t> of .4569 shows this model performed incrementally better than the multiple linear regression without start station.</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14" name="Rounded Rectangle 13">
            <a:extLst>
              <a:ext uri="{FF2B5EF4-FFF2-40B4-BE49-F238E27FC236}">
                <a16:creationId xmlns:a16="http://schemas.microsoft.com/office/drawing/2014/main" id="{7517AFDA-D20A-954C-B95F-E3F0499143BD}"/>
              </a:ext>
            </a:extLst>
          </p:cNvPr>
          <p:cNvSpPr/>
          <p:nvPr/>
        </p:nvSpPr>
        <p:spPr bwMode="auto">
          <a:xfrm>
            <a:off x="7868964" y="1387612"/>
            <a:ext cx="3509906" cy="745736"/>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This model used distance traveled, gender, user type, start station, and age to predict trip duration.  </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4" name="Rectangle 3">
            <a:extLst>
              <a:ext uri="{FF2B5EF4-FFF2-40B4-BE49-F238E27FC236}">
                <a16:creationId xmlns:a16="http://schemas.microsoft.com/office/drawing/2014/main" id="{084B212E-626D-4043-89AB-29EAD054645A}"/>
              </a:ext>
            </a:extLst>
          </p:cNvPr>
          <p:cNvSpPr/>
          <p:nvPr/>
        </p:nvSpPr>
        <p:spPr bwMode="auto">
          <a:xfrm>
            <a:off x="0" y="1353559"/>
            <a:ext cx="12161307" cy="4708981"/>
          </a:xfrm>
          <a:prstGeom prst="rect">
            <a:avLst/>
          </a:prstGeom>
          <a:solidFill>
            <a:schemeClr val="accent1">
              <a:alpha val="90000"/>
            </a:schemeClr>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r>
              <a:rPr kumimoji="0" lang="en-US" sz="2400" b="0" i="0" u="none" strike="noStrike" cap="none" normalizeH="0" baseline="0" dirty="0">
                <a:ln>
                  <a:noFill/>
                </a:ln>
                <a:solidFill>
                  <a:schemeClr val="tx1"/>
                </a:solidFill>
                <a:effectLst/>
                <a:latin typeface="Arial" panose="020B0604020202020204" pitchFamily="34" charset="0"/>
              </a:rPr>
              <a:t>  Customers who enter their start and end stations have clear destinations and routes in mind. Therefore, we can clean the data more and refine the multiple linear regression model:</a:t>
            </a:r>
          </a:p>
          <a:p>
            <a:pPr marR="0" algn="l" defTabSz="914400" rtl="0" eaLnBrk="1" fontAlgn="base" latinLnBrk="0" hangingPunct="1">
              <a:lnSpc>
                <a:spcPct val="90000"/>
              </a:lnSpc>
              <a:spcBef>
                <a:spcPct val="50000"/>
              </a:spcBef>
              <a:spcAft>
                <a:spcPct val="0"/>
              </a:spcAft>
              <a:buClrTx/>
              <a:buSzTx/>
              <a:tabLst/>
            </a:pPr>
            <a:endParaRPr kumimoji="0" lang="en-US" sz="2400" b="0" i="0" u="none" strike="noStrike" cap="none" normalizeH="0" baseline="0" dirty="0">
              <a:ln>
                <a:noFill/>
              </a:ln>
              <a:solidFill>
                <a:schemeClr val="tx1"/>
              </a:solidFill>
              <a:effectLst/>
              <a:latin typeface="Arial" panose="020B0604020202020204" pitchFamily="34" charset="0"/>
            </a:endParaRPr>
          </a:p>
          <a:p>
            <a:pPr marR="0" algn="l" defTabSz="914400" rtl="0" eaLnBrk="1" fontAlgn="base" latinLnBrk="0" hangingPunct="1">
              <a:lnSpc>
                <a:spcPct val="90000"/>
              </a:lnSpc>
              <a:spcBef>
                <a:spcPct val="50000"/>
              </a:spcBef>
              <a:spcAft>
                <a:spcPct val="0"/>
              </a:spcAft>
              <a:buClrTx/>
              <a:buSzTx/>
              <a:tabLst/>
            </a:pPr>
            <a:endParaRPr lang="en-US" sz="2400" dirty="0">
              <a:latin typeface="Arial" panose="020B0604020202020204" pitchFamily="34" charset="0"/>
            </a:endParaRPr>
          </a:p>
          <a:p>
            <a:pPr marR="0" algn="l" defTabSz="914400" rtl="0" eaLnBrk="1" fontAlgn="base" latinLnBrk="0" hangingPunct="1">
              <a:lnSpc>
                <a:spcPct val="90000"/>
              </a:lnSpc>
              <a:spcBef>
                <a:spcPct val="50000"/>
              </a:spcBef>
              <a:spcAft>
                <a:spcPct val="0"/>
              </a:spcAft>
              <a:buClrTx/>
              <a:buSzTx/>
              <a:tabLst/>
            </a:pPr>
            <a:endParaRPr kumimoji="0" lang="en-US" sz="2400" b="0" i="0" u="none" strike="noStrike" cap="none" normalizeH="0" baseline="0" dirty="0">
              <a:ln>
                <a:noFill/>
              </a:ln>
              <a:solidFill>
                <a:schemeClr val="tx1"/>
              </a:solidFill>
              <a:effectLst/>
              <a:latin typeface="Arial" panose="020B0604020202020204" pitchFamily="34" charset="0"/>
            </a:endParaRPr>
          </a:p>
          <a:p>
            <a:pPr marR="0" algn="l" defTabSz="914400" rtl="0" eaLnBrk="1" fontAlgn="base" latinLnBrk="0" hangingPunct="1">
              <a:lnSpc>
                <a:spcPct val="90000"/>
              </a:lnSpc>
              <a:spcBef>
                <a:spcPct val="50000"/>
              </a:spcBef>
              <a:spcAft>
                <a:spcPct val="0"/>
              </a:spcAft>
              <a:buClrTx/>
              <a:buSzTx/>
              <a:tabLst/>
            </a:pPr>
            <a:endParaRPr lang="en-US" sz="2400" dirty="0">
              <a:latin typeface="Arial" panose="020B0604020202020204" pitchFamily="34" charset="0"/>
            </a:endParaRPr>
          </a:p>
          <a:p>
            <a:pPr marR="0" algn="l" defTabSz="914400" rtl="0" eaLnBrk="1" fontAlgn="base" latinLnBrk="0" hangingPunct="1">
              <a:lnSpc>
                <a:spcPct val="90000"/>
              </a:lnSpc>
              <a:spcBef>
                <a:spcPct val="50000"/>
              </a:spcBef>
              <a:spcAft>
                <a:spcPct val="0"/>
              </a:spcAft>
              <a:buClrTx/>
              <a:buSzTx/>
              <a:tabLst/>
            </a:pPr>
            <a:endParaRPr kumimoji="0" lang="en-US" sz="2400" b="0" i="0" u="none" strike="noStrike" cap="none" normalizeH="0" baseline="0" dirty="0">
              <a:ln>
                <a:noFill/>
              </a:ln>
              <a:solidFill>
                <a:schemeClr val="tx1"/>
              </a:solidFill>
              <a:effectLst/>
              <a:latin typeface="Arial" panose="020B0604020202020204" pitchFamily="34" charset="0"/>
            </a:endParaRPr>
          </a:p>
          <a:p>
            <a:pPr marR="0" algn="l" defTabSz="914400" rtl="0" eaLnBrk="1" fontAlgn="base" latinLnBrk="0" hangingPunct="1">
              <a:lnSpc>
                <a:spcPct val="90000"/>
              </a:lnSpc>
              <a:spcBef>
                <a:spcPct val="50000"/>
              </a:spcBef>
              <a:spcAft>
                <a:spcPct val="0"/>
              </a:spcAft>
              <a:buClrTx/>
              <a:buSzTx/>
              <a:tabLst/>
            </a:pPr>
            <a:endParaRPr lang="en-US" sz="2400" dirty="0">
              <a:latin typeface="Arial" panose="020B0604020202020204" pitchFamily="34" charset="0"/>
            </a:endParaRPr>
          </a:p>
          <a:p>
            <a:pPr marR="0" algn="l" defTabSz="914400" rtl="0" eaLnBrk="1" fontAlgn="base" latinLnBrk="0" hangingPunct="1">
              <a:lnSpc>
                <a:spcPct val="90000"/>
              </a:lnSpc>
              <a:spcBef>
                <a:spcPct val="50000"/>
              </a:spcBef>
              <a:spcAft>
                <a:spcPct val="0"/>
              </a:spcAft>
              <a:buClrTx/>
              <a:buSzTx/>
              <a:tabLst/>
            </a:pPr>
            <a:endParaRPr kumimoji="0" lang="en-US" sz="2400" b="0" i="0" u="none" strike="noStrike" cap="none" normalizeH="0" baseline="0" dirty="0">
              <a:ln>
                <a:noFill/>
              </a:ln>
              <a:solidFill>
                <a:schemeClr val="tx1"/>
              </a:solidFill>
              <a:effectLst/>
              <a:latin typeface="Arial" panose="020B0604020202020204" pitchFamily="34" charset="0"/>
            </a:endParaRPr>
          </a:p>
        </p:txBody>
      </p:sp>
      <p:sp>
        <p:nvSpPr>
          <p:cNvPr id="15" name="TextBox 14">
            <a:extLst>
              <a:ext uri="{FF2B5EF4-FFF2-40B4-BE49-F238E27FC236}">
                <a16:creationId xmlns:a16="http://schemas.microsoft.com/office/drawing/2014/main" id="{C884EDC8-568D-F849-96E5-2DF865C0FFA2}"/>
              </a:ext>
            </a:extLst>
          </p:cNvPr>
          <p:cNvSpPr txBox="1"/>
          <p:nvPr/>
        </p:nvSpPr>
        <p:spPr>
          <a:xfrm>
            <a:off x="1358951" y="3145629"/>
            <a:ext cx="3585172" cy="1107996"/>
          </a:xfrm>
          <a:prstGeom prst="rect">
            <a:avLst/>
          </a:prstGeom>
          <a:noFill/>
        </p:spPr>
        <p:txBody>
          <a:bodyPr wrap="square" lIns="0" tIns="0" rIns="0" bIns="0" rtlCol="0">
            <a:spAutoFit/>
          </a:bodyPr>
          <a:lstStyle/>
          <a:p>
            <a:r>
              <a:rPr lang="en-US" sz="1800" b="1" dirty="0"/>
              <a:t>Drop rides greater than 3 hours. </a:t>
            </a:r>
            <a:r>
              <a:rPr lang="en-US" sz="1800" dirty="0"/>
              <a:t>The longest route station to station is 27.8 miles, but the average distance ridden is only 1.2 miles.</a:t>
            </a:r>
            <a:endParaRPr lang="en-US" sz="1800" b="1" dirty="0"/>
          </a:p>
        </p:txBody>
      </p:sp>
      <p:sp>
        <p:nvSpPr>
          <p:cNvPr id="16" name="TextBox 15">
            <a:extLst>
              <a:ext uri="{FF2B5EF4-FFF2-40B4-BE49-F238E27FC236}">
                <a16:creationId xmlns:a16="http://schemas.microsoft.com/office/drawing/2014/main" id="{F9E8A4B2-2950-EA4B-A63D-FC07CA6FB32C}"/>
              </a:ext>
            </a:extLst>
          </p:cNvPr>
          <p:cNvSpPr txBox="1"/>
          <p:nvPr/>
        </p:nvSpPr>
        <p:spPr>
          <a:xfrm>
            <a:off x="5807201" y="3147854"/>
            <a:ext cx="4407829" cy="553998"/>
          </a:xfrm>
          <a:prstGeom prst="rect">
            <a:avLst/>
          </a:prstGeom>
          <a:noFill/>
        </p:spPr>
        <p:txBody>
          <a:bodyPr wrap="square" lIns="0" tIns="0" rIns="0" bIns="0" rtlCol="0">
            <a:spAutoFit/>
          </a:bodyPr>
          <a:lstStyle/>
          <a:p>
            <a:r>
              <a:rPr lang="en-US" sz="1800" dirty="0">
                <a:solidFill>
                  <a:srgbClr val="006500"/>
                </a:solidFill>
              </a:rPr>
              <a:t>R</a:t>
            </a:r>
            <a:r>
              <a:rPr lang="en-US" sz="1800" baseline="30000" dirty="0">
                <a:solidFill>
                  <a:srgbClr val="006500"/>
                </a:solidFill>
              </a:rPr>
              <a:t>2</a:t>
            </a:r>
            <a:r>
              <a:rPr lang="en-US" sz="1800" dirty="0">
                <a:solidFill>
                  <a:srgbClr val="006500"/>
                </a:solidFill>
              </a:rPr>
              <a:t> increases to .5370, MSE decreases from 176.87to 173.51</a:t>
            </a:r>
          </a:p>
        </p:txBody>
      </p:sp>
      <p:pic>
        <p:nvPicPr>
          <p:cNvPr id="17" name="Picture 16">
            <a:extLst>
              <a:ext uri="{FF2B5EF4-FFF2-40B4-BE49-F238E27FC236}">
                <a16:creationId xmlns:a16="http://schemas.microsoft.com/office/drawing/2014/main" id="{63EA287C-B218-844C-8BFB-DC3E0774C5E4}"/>
              </a:ext>
            </a:extLst>
          </p:cNvPr>
          <p:cNvPicPr>
            <a:picLocks noChangeAspect="1"/>
          </p:cNvPicPr>
          <p:nvPr/>
        </p:nvPicPr>
        <p:blipFill>
          <a:blip r:embed="rId4"/>
          <a:stretch>
            <a:fillRect/>
          </a:stretch>
        </p:blipFill>
        <p:spPr>
          <a:xfrm>
            <a:off x="10662150" y="3213339"/>
            <a:ext cx="415956" cy="415956"/>
          </a:xfrm>
          <a:prstGeom prst="rect">
            <a:avLst/>
          </a:prstGeom>
        </p:spPr>
      </p:pic>
      <p:sp>
        <p:nvSpPr>
          <p:cNvPr id="18" name="TextBox 17">
            <a:extLst>
              <a:ext uri="{FF2B5EF4-FFF2-40B4-BE49-F238E27FC236}">
                <a16:creationId xmlns:a16="http://schemas.microsoft.com/office/drawing/2014/main" id="{4671ABD7-7D92-244F-A792-B54343126DE9}"/>
              </a:ext>
            </a:extLst>
          </p:cNvPr>
          <p:cNvSpPr txBox="1"/>
          <p:nvPr/>
        </p:nvSpPr>
        <p:spPr>
          <a:xfrm>
            <a:off x="1375280" y="4719190"/>
            <a:ext cx="3585172" cy="553998"/>
          </a:xfrm>
          <a:prstGeom prst="rect">
            <a:avLst/>
          </a:prstGeom>
          <a:noFill/>
        </p:spPr>
        <p:txBody>
          <a:bodyPr wrap="square" lIns="0" tIns="0" rIns="0" bIns="0" rtlCol="0">
            <a:spAutoFit/>
          </a:bodyPr>
          <a:lstStyle/>
          <a:p>
            <a:r>
              <a:rPr lang="en-US" sz="1800" b="1" dirty="0"/>
              <a:t>Drop rides greater than 2 hours and rides further than 10 miles.</a:t>
            </a:r>
          </a:p>
        </p:txBody>
      </p:sp>
      <p:sp>
        <p:nvSpPr>
          <p:cNvPr id="19" name="TextBox 18">
            <a:extLst>
              <a:ext uri="{FF2B5EF4-FFF2-40B4-BE49-F238E27FC236}">
                <a16:creationId xmlns:a16="http://schemas.microsoft.com/office/drawing/2014/main" id="{993653E0-84BE-6C4F-B166-7D4CF5D111E8}"/>
              </a:ext>
            </a:extLst>
          </p:cNvPr>
          <p:cNvSpPr txBox="1"/>
          <p:nvPr/>
        </p:nvSpPr>
        <p:spPr>
          <a:xfrm>
            <a:off x="5823530" y="4720859"/>
            <a:ext cx="4259759" cy="553998"/>
          </a:xfrm>
          <a:prstGeom prst="rect">
            <a:avLst/>
          </a:prstGeom>
          <a:noFill/>
        </p:spPr>
        <p:txBody>
          <a:bodyPr wrap="square" lIns="0" tIns="0" rIns="0" bIns="0" rtlCol="0">
            <a:spAutoFit/>
          </a:bodyPr>
          <a:lstStyle/>
          <a:p>
            <a:r>
              <a:rPr lang="en-US" sz="1800" dirty="0">
                <a:solidFill>
                  <a:srgbClr val="006500"/>
                </a:solidFill>
              </a:rPr>
              <a:t>R</a:t>
            </a:r>
            <a:r>
              <a:rPr lang="en-US" sz="1800" baseline="30000" dirty="0">
                <a:solidFill>
                  <a:srgbClr val="006500"/>
                </a:solidFill>
              </a:rPr>
              <a:t>2</a:t>
            </a:r>
            <a:r>
              <a:rPr lang="en-US" sz="1800" dirty="0">
                <a:solidFill>
                  <a:srgbClr val="006500"/>
                </a:solidFill>
              </a:rPr>
              <a:t> increases to .5702, MSE decreases to 171.62</a:t>
            </a:r>
          </a:p>
        </p:txBody>
      </p:sp>
      <p:pic>
        <p:nvPicPr>
          <p:cNvPr id="20" name="Picture 19">
            <a:extLst>
              <a:ext uri="{FF2B5EF4-FFF2-40B4-BE49-F238E27FC236}">
                <a16:creationId xmlns:a16="http://schemas.microsoft.com/office/drawing/2014/main" id="{0D706BA3-4F01-A046-B1C1-9240E1768F93}"/>
              </a:ext>
            </a:extLst>
          </p:cNvPr>
          <p:cNvPicPr>
            <a:picLocks noChangeAspect="1"/>
          </p:cNvPicPr>
          <p:nvPr/>
        </p:nvPicPr>
        <p:blipFill>
          <a:blip r:embed="rId4"/>
          <a:stretch>
            <a:fillRect/>
          </a:stretch>
        </p:blipFill>
        <p:spPr>
          <a:xfrm>
            <a:off x="10678479" y="4717978"/>
            <a:ext cx="415956" cy="415956"/>
          </a:xfrm>
          <a:prstGeom prst="rect">
            <a:avLst/>
          </a:prstGeom>
        </p:spPr>
      </p:pic>
      <p:sp>
        <p:nvSpPr>
          <p:cNvPr id="27" name="TextBox 26">
            <a:extLst>
              <a:ext uri="{FF2B5EF4-FFF2-40B4-BE49-F238E27FC236}">
                <a16:creationId xmlns:a16="http://schemas.microsoft.com/office/drawing/2014/main" id="{7356E07D-863D-C644-B325-78E4724DB8AD}"/>
              </a:ext>
            </a:extLst>
          </p:cNvPr>
          <p:cNvSpPr txBox="1"/>
          <p:nvPr/>
        </p:nvSpPr>
        <p:spPr>
          <a:xfrm>
            <a:off x="1358951" y="2266542"/>
            <a:ext cx="3914095" cy="276999"/>
          </a:xfrm>
          <a:prstGeom prst="rect">
            <a:avLst/>
          </a:prstGeom>
          <a:noFill/>
        </p:spPr>
        <p:txBody>
          <a:bodyPr wrap="square" lIns="0" tIns="0" rIns="0" bIns="0" rtlCol="0">
            <a:spAutoFit/>
          </a:bodyPr>
          <a:lstStyle/>
          <a:p>
            <a:pPr algn="ctr"/>
            <a:r>
              <a:rPr lang="en-US" sz="1800" b="1" dirty="0">
                <a:solidFill>
                  <a:schemeClr val="tx2">
                    <a:lumMod val="50000"/>
                  </a:schemeClr>
                </a:solidFill>
              </a:rPr>
              <a:t>Refinement</a:t>
            </a:r>
          </a:p>
        </p:txBody>
      </p:sp>
      <p:cxnSp>
        <p:nvCxnSpPr>
          <p:cNvPr id="28" name="Straight Connector 23">
            <a:extLst>
              <a:ext uri="{FF2B5EF4-FFF2-40B4-BE49-F238E27FC236}">
                <a16:creationId xmlns:a16="http://schemas.microsoft.com/office/drawing/2014/main" id="{20D3B648-46C2-294B-A40C-BA695D1FC32A}"/>
              </a:ext>
            </a:extLst>
          </p:cNvPr>
          <p:cNvCxnSpPr>
            <a:cxnSpLocks noChangeShapeType="1"/>
          </p:cNvCxnSpPr>
          <p:nvPr/>
        </p:nvCxnSpPr>
        <p:spPr bwMode="auto">
          <a:xfrm>
            <a:off x="1358951" y="2579618"/>
            <a:ext cx="3914095" cy="0"/>
          </a:xfrm>
          <a:prstGeom prst="line">
            <a:avLst/>
          </a:prstGeom>
          <a:noFill/>
          <a:ln w="28575" algn="ctr">
            <a:solidFill>
              <a:srgbClr val="132D67"/>
            </a:solidFill>
            <a:round/>
            <a:headEnd/>
            <a:tailEnd/>
          </a:ln>
          <a:extLst>
            <a:ext uri="{909E8E84-426E-40DD-AFC4-6F175D3DCCD1}">
              <a14:hiddenFill xmlns:a14="http://schemas.microsoft.com/office/drawing/2010/main">
                <a:noFill/>
              </a14:hiddenFill>
            </a:ext>
          </a:extLst>
        </p:spPr>
      </p:cxnSp>
      <p:sp>
        <p:nvSpPr>
          <p:cNvPr id="29" name="TextBox 28">
            <a:extLst>
              <a:ext uri="{FF2B5EF4-FFF2-40B4-BE49-F238E27FC236}">
                <a16:creationId xmlns:a16="http://schemas.microsoft.com/office/drawing/2014/main" id="{A91CF923-24CA-A740-9E56-68D1EC64D802}"/>
              </a:ext>
            </a:extLst>
          </p:cNvPr>
          <p:cNvSpPr txBox="1"/>
          <p:nvPr/>
        </p:nvSpPr>
        <p:spPr>
          <a:xfrm>
            <a:off x="5758935" y="2266542"/>
            <a:ext cx="3914095" cy="276999"/>
          </a:xfrm>
          <a:prstGeom prst="rect">
            <a:avLst/>
          </a:prstGeom>
          <a:noFill/>
        </p:spPr>
        <p:txBody>
          <a:bodyPr wrap="square" lIns="0" tIns="0" rIns="0" bIns="0" rtlCol="0">
            <a:spAutoFit/>
          </a:bodyPr>
          <a:lstStyle/>
          <a:p>
            <a:pPr algn="ctr"/>
            <a:r>
              <a:rPr lang="en-US" sz="1800" b="1" dirty="0">
                <a:solidFill>
                  <a:schemeClr val="tx2">
                    <a:lumMod val="50000"/>
                  </a:schemeClr>
                </a:solidFill>
              </a:rPr>
              <a:t>Result</a:t>
            </a:r>
          </a:p>
        </p:txBody>
      </p:sp>
      <p:cxnSp>
        <p:nvCxnSpPr>
          <p:cNvPr id="30" name="Straight Connector 23">
            <a:extLst>
              <a:ext uri="{FF2B5EF4-FFF2-40B4-BE49-F238E27FC236}">
                <a16:creationId xmlns:a16="http://schemas.microsoft.com/office/drawing/2014/main" id="{E63BC73D-A3FC-4B4C-A572-07DA20197701}"/>
              </a:ext>
            </a:extLst>
          </p:cNvPr>
          <p:cNvCxnSpPr>
            <a:cxnSpLocks noChangeShapeType="1"/>
          </p:cNvCxnSpPr>
          <p:nvPr/>
        </p:nvCxnSpPr>
        <p:spPr bwMode="auto">
          <a:xfrm>
            <a:off x="5758935" y="2574162"/>
            <a:ext cx="4308025" cy="0"/>
          </a:xfrm>
          <a:prstGeom prst="line">
            <a:avLst/>
          </a:prstGeom>
          <a:noFill/>
          <a:ln w="28575" algn="ctr">
            <a:solidFill>
              <a:srgbClr val="132D67"/>
            </a:solidFill>
            <a:round/>
            <a:headEnd/>
            <a:tailEnd/>
          </a:ln>
          <a:extLst>
            <a:ext uri="{909E8E84-426E-40DD-AFC4-6F175D3DCCD1}">
              <a14:hiddenFill xmlns:a14="http://schemas.microsoft.com/office/drawing/2010/main">
                <a:noFill/>
              </a14:hiddenFill>
            </a:ext>
          </a:extLst>
        </p:spPr>
      </p:cxnSp>
    </p:spTree>
    <p:extLst>
      <p:ext uri="{BB962C8B-B14F-4D97-AF65-F5344CB8AC3E}">
        <p14:creationId xmlns:p14="http://schemas.microsoft.com/office/powerpoint/2010/main" val="13483324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604A8F-EB33-8A4B-9C74-C86EE750F8C4}"/>
              </a:ext>
            </a:extLst>
          </p:cNvPr>
          <p:cNvSpPr/>
          <p:nvPr/>
        </p:nvSpPr>
        <p:spPr bwMode="auto">
          <a:xfrm>
            <a:off x="30693" y="542329"/>
            <a:ext cx="12192000" cy="5952115"/>
          </a:xfrm>
          <a:prstGeom prst="rect">
            <a:avLst/>
          </a:prstGeom>
          <a:solidFill>
            <a:schemeClr val="accent6">
              <a:alpha val="81176"/>
            </a:schemeClr>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endParaRPr kumimoji="0" lang="en-US" sz="1400" b="0" i="0" u="none" strike="noStrike" cap="none" normalizeH="0" baseline="0">
              <a:ln>
                <a:noFill/>
              </a:ln>
              <a:solidFill>
                <a:schemeClr val="tx1"/>
              </a:solidFill>
              <a:effectLst/>
              <a:latin typeface="Arial" panose="020B0604020202020204" pitchFamily="34" charset="0"/>
            </a:endParaRPr>
          </a:p>
        </p:txBody>
      </p:sp>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Ridge Regression</a:t>
            </a:r>
          </a:p>
        </p:txBody>
      </p:sp>
      <p:sp>
        <p:nvSpPr>
          <p:cNvPr id="5" name="Rounded Rectangle 4">
            <a:extLst>
              <a:ext uri="{FF2B5EF4-FFF2-40B4-BE49-F238E27FC236}">
                <a16:creationId xmlns:a16="http://schemas.microsoft.com/office/drawing/2014/main" id="{26043529-A200-C548-ABB2-389E909B327A}"/>
              </a:ext>
            </a:extLst>
          </p:cNvPr>
          <p:cNvSpPr/>
          <p:nvPr/>
        </p:nvSpPr>
        <p:spPr bwMode="auto">
          <a:xfrm>
            <a:off x="912891" y="1402736"/>
            <a:ext cx="5636376" cy="531209"/>
          </a:xfrm>
          <a:prstGeom prst="roundRect">
            <a:avLst/>
          </a:prstGeom>
          <a:solidFill>
            <a:schemeClr val="accent4"/>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Plotting the alphas to determine which results in the smallest cross validation</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16" name="Rounded Rectangle 15">
            <a:extLst>
              <a:ext uri="{FF2B5EF4-FFF2-40B4-BE49-F238E27FC236}">
                <a16:creationId xmlns:a16="http://schemas.microsoft.com/office/drawing/2014/main" id="{8B3A0534-C732-AD47-81D4-5E1203944DD8}"/>
              </a:ext>
            </a:extLst>
          </p:cNvPr>
          <p:cNvSpPr/>
          <p:nvPr/>
        </p:nvSpPr>
        <p:spPr bwMode="auto">
          <a:xfrm>
            <a:off x="7592658" y="2930991"/>
            <a:ext cx="4098599" cy="1174790"/>
          </a:xfrm>
          <a:prstGeom prst="roundRect">
            <a:avLst/>
          </a:prstGeom>
          <a:solidFill>
            <a:schemeClr val="accent4"/>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In the first iteration of Ridge Regression where alpha is set to 1, we get an R</a:t>
            </a:r>
            <a:r>
              <a:rPr lang="en-US" baseline="30000" dirty="0">
                <a:solidFill>
                  <a:schemeClr val="bg1"/>
                </a:solidFill>
              </a:rPr>
              <a:t>2</a:t>
            </a:r>
            <a:r>
              <a:rPr lang="en-US" dirty="0">
                <a:solidFill>
                  <a:schemeClr val="bg1"/>
                </a:solidFill>
              </a:rPr>
              <a:t> of .3395, but after optimizing alpha to be .005, we get an R</a:t>
            </a:r>
            <a:r>
              <a:rPr lang="en-US" baseline="30000" dirty="0">
                <a:solidFill>
                  <a:schemeClr val="bg1"/>
                </a:solidFill>
              </a:rPr>
              <a:t>2</a:t>
            </a:r>
            <a:r>
              <a:rPr lang="en-US" dirty="0">
                <a:solidFill>
                  <a:schemeClr val="bg1"/>
                </a:solidFill>
              </a:rPr>
              <a:t> of .6686, which is a large improvement compared to our other models. </a:t>
            </a:r>
            <a:endParaRPr kumimoji="0" lang="en-US" sz="1400" b="0" i="0" u="none" strike="noStrike" cap="none" normalizeH="0" baseline="0" dirty="0">
              <a:ln>
                <a:noFill/>
              </a:ln>
              <a:solidFill>
                <a:schemeClr val="bg1"/>
              </a:solidFill>
              <a:effectLst/>
              <a:latin typeface="Arial" panose="020B0604020202020204" pitchFamily="34" charset="0"/>
            </a:endParaRPr>
          </a:p>
        </p:txBody>
      </p:sp>
      <p:pic>
        <p:nvPicPr>
          <p:cNvPr id="4" name="Picture 3">
            <a:extLst>
              <a:ext uri="{FF2B5EF4-FFF2-40B4-BE49-F238E27FC236}">
                <a16:creationId xmlns:a16="http://schemas.microsoft.com/office/drawing/2014/main" id="{AD08125B-6F0D-3449-BFAE-3F1D74435B18}"/>
              </a:ext>
            </a:extLst>
          </p:cNvPr>
          <p:cNvPicPr>
            <a:picLocks noChangeAspect="1"/>
          </p:cNvPicPr>
          <p:nvPr/>
        </p:nvPicPr>
        <p:blipFill>
          <a:blip r:embed="rId2"/>
          <a:stretch>
            <a:fillRect/>
          </a:stretch>
        </p:blipFill>
        <p:spPr>
          <a:xfrm>
            <a:off x="0" y="1876102"/>
            <a:ext cx="6549267" cy="4388173"/>
          </a:xfrm>
          <a:prstGeom prst="rect">
            <a:avLst/>
          </a:prstGeom>
        </p:spPr>
      </p:pic>
    </p:spTree>
    <p:extLst>
      <p:ext uri="{BB962C8B-B14F-4D97-AF65-F5344CB8AC3E}">
        <p14:creationId xmlns:p14="http://schemas.microsoft.com/office/powerpoint/2010/main" val="18923786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D604A8F-EB33-8A4B-9C74-C86EE750F8C4}"/>
              </a:ext>
            </a:extLst>
          </p:cNvPr>
          <p:cNvSpPr/>
          <p:nvPr/>
        </p:nvSpPr>
        <p:spPr bwMode="auto">
          <a:xfrm>
            <a:off x="30693" y="542329"/>
            <a:ext cx="12192000" cy="5952115"/>
          </a:xfrm>
          <a:prstGeom prst="rect">
            <a:avLst/>
          </a:prstGeom>
          <a:solidFill>
            <a:schemeClr val="accent1">
              <a:alpha val="81176"/>
            </a:schemeClr>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endParaRPr kumimoji="0" lang="en-US" sz="1400" b="0" i="0" u="none" strike="noStrike" cap="none" normalizeH="0" baseline="0">
              <a:ln>
                <a:noFill/>
              </a:ln>
              <a:solidFill>
                <a:schemeClr val="tx1"/>
              </a:solidFill>
              <a:effectLst/>
              <a:latin typeface="Arial" panose="020B0604020202020204" pitchFamily="34" charset="0"/>
            </a:endParaRPr>
          </a:p>
        </p:txBody>
      </p:sp>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Lasso</a:t>
            </a:r>
          </a:p>
        </p:txBody>
      </p:sp>
      <p:sp>
        <p:nvSpPr>
          <p:cNvPr id="5" name="Rounded Rectangle 4">
            <a:extLst>
              <a:ext uri="{FF2B5EF4-FFF2-40B4-BE49-F238E27FC236}">
                <a16:creationId xmlns:a16="http://schemas.microsoft.com/office/drawing/2014/main" id="{26043529-A200-C548-ABB2-389E909B327A}"/>
              </a:ext>
            </a:extLst>
          </p:cNvPr>
          <p:cNvSpPr/>
          <p:nvPr/>
        </p:nvSpPr>
        <p:spPr bwMode="auto">
          <a:xfrm>
            <a:off x="2973427" y="979382"/>
            <a:ext cx="6501996" cy="316682"/>
          </a:xfrm>
          <a:prstGeom prst="roundRect">
            <a:avLst/>
          </a:prstGeom>
          <a:solidFill>
            <a:schemeClr val="accent4"/>
          </a:solidFill>
          <a:ln>
            <a:noFill/>
          </a:ln>
          <a:effectLst/>
        </p:spPr>
        <p:txBody>
          <a:bodyPr vert="horz" wrap="square" lIns="91440" tIns="45720" rIns="91440" bIns="45720" numCol="1" rtlCol="0" anchor="t" anchorCtr="0" compatLnSpc="1">
            <a:prstTxWarp prst="textNoShape">
              <a:avLst/>
            </a:prstTxWarp>
            <a:spAutoFit/>
          </a:bodyPr>
          <a:lstStyle/>
          <a:p>
            <a:pPr marL="166688" indent="-166688" algn="ctr" eaLnBrk="1" hangingPunct="1">
              <a:lnSpc>
                <a:spcPct val="90000"/>
              </a:lnSpc>
              <a:spcBef>
                <a:spcPct val="50000"/>
              </a:spcBef>
            </a:pPr>
            <a:r>
              <a:rPr lang="en-US" dirty="0">
                <a:solidFill>
                  <a:schemeClr val="bg1"/>
                </a:solidFill>
              </a:rPr>
              <a:t>Coefficient Plots</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16" name="Rounded Rectangle 15">
            <a:extLst>
              <a:ext uri="{FF2B5EF4-FFF2-40B4-BE49-F238E27FC236}">
                <a16:creationId xmlns:a16="http://schemas.microsoft.com/office/drawing/2014/main" id="{8B3A0534-C732-AD47-81D4-5E1203944DD8}"/>
              </a:ext>
            </a:extLst>
          </p:cNvPr>
          <p:cNvSpPr/>
          <p:nvPr/>
        </p:nvSpPr>
        <p:spPr bwMode="auto">
          <a:xfrm>
            <a:off x="1175529" y="5114169"/>
            <a:ext cx="4238512" cy="1174790"/>
          </a:xfrm>
          <a:prstGeom prst="roundRect">
            <a:avLst/>
          </a:prstGeom>
          <a:solidFill>
            <a:schemeClr val="accent4"/>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kumimoji="0" lang="en-US" sz="1400" b="0" i="0" u="none" strike="noStrike" cap="none" normalizeH="0" baseline="0" dirty="0">
                <a:ln>
                  <a:noFill/>
                </a:ln>
                <a:solidFill>
                  <a:schemeClr val="bg1"/>
                </a:solidFill>
                <a:effectLst/>
                <a:latin typeface="Arial" panose="020B0604020202020204" pitchFamily="34" charset="0"/>
              </a:rPr>
              <a:t>   After performing Lasso on several different iterations of the cleaned data, the highest performance comes from the data where distances over 20 miles have been dropped, and trip duration is less than two hours.</a:t>
            </a:r>
          </a:p>
        </p:txBody>
      </p:sp>
      <p:sp>
        <p:nvSpPr>
          <p:cNvPr id="7" name="Rounded Rectangle 6">
            <a:extLst>
              <a:ext uri="{FF2B5EF4-FFF2-40B4-BE49-F238E27FC236}">
                <a16:creationId xmlns:a16="http://schemas.microsoft.com/office/drawing/2014/main" id="{DA05C017-A0AF-2E40-A93A-CF7272971CA4}"/>
              </a:ext>
            </a:extLst>
          </p:cNvPr>
          <p:cNvSpPr/>
          <p:nvPr/>
        </p:nvSpPr>
        <p:spPr bwMode="auto">
          <a:xfrm>
            <a:off x="6988501" y="5300548"/>
            <a:ext cx="4238512" cy="745736"/>
          </a:xfrm>
          <a:prstGeom prst="roundRect">
            <a:avLst/>
          </a:prstGeom>
          <a:solidFill>
            <a:schemeClr val="accent4"/>
          </a:solidFill>
          <a:ln>
            <a:noFill/>
          </a:ln>
          <a:effectLst/>
        </p:spPr>
        <p:txBody>
          <a:bodyPr vert="horz" wrap="square" lIns="91440" tIns="45720" rIns="91440" bIns="45720" numCol="1" rtlCol="0" anchor="t" anchorCtr="0" compatLnSpc="1">
            <a:prstTxWarp prst="textNoShape">
              <a:avLst/>
            </a:prstTxWarp>
            <a:spAutoFit/>
          </a:bodyPr>
          <a:lstStyle/>
          <a:p>
            <a:pPr marL="166688" indent="-166688" eaLnBrk="1" hangingPunct="1">
              <a:lnSpc>
                <a:spcPct val="90000"/>
              </a:lnSpc>
              <a:spcBef>
                <a:spcPct val="50000"/>
              </a:spcBef>
            </a:pPr>
            <a:r>
              <a:rPr lang="en-US" dirty="0">
                <a:solidFill>
                  <a:schemeClr val="bg1"/>
                </a:solidFill>
              </a:rPr>
              <a:t>   The highest performing Lasso model results in an R</a:t>
            </a:r>
            <a:r>
              <a:rPr lang="en-US" baseline="30000" dirty="0">
                <a:solidFill>
                  <a:schemeClr val="bg1"/>
                </a:solidFill>
              </a:rPr>
              <a:t>2</a:t>
            </a:r>
            <a:r>
              <a:rPr lang="en-US" dirty="0">
                <a:solidFill>
                  <a:schemeClr val="bg1"/>
                </a:solidFill>
              </a:rPr>
              <a:t> of .7993, exceeding the results of all the other models.  </a:t>
            </a:r>
            <a:endParaRPr kumimoji="0" lang="en-US" sz="1400" b="0" i="0" u="none" strike="noStrike" cap="none" normalizeH="0" baseline="0" dirty="0">
              <a:ln>
                <a:noFill/>
              </a:ln>
              <a:solidFill>
                <a:schemeClr val="bg1"/>
              </a:solidFill>
              <a:effectLst/>
              <a:latin typeface="Arial" panose="020B0604020202020204" pitchFamily="34" charset="0"/>
            </a:endParaRPr>
          </a:p>
        </p:txBody>
      </p:sp>
      <p:pic>
        <p:nvPicPr>
          <p:cNvPr id="4" name="Picture 3">
            <a:extLst>
              <a:ext uri="{FF2B5EF4-FFF2-40B4-BE49-F238E27FC236}">
                <a16:creationId xmlns:a16="http://schemas.microsoft.com/office/drawing/2014/main" id="{F642CEFD-0E5A-E04D-8A9F-94CC1F836410}"/>
              </a:ext>
            </a:extLst>
          </p:cNvPr>
          <p:cNvPicPr>
            <a:picLocks noChangeAspect="1"/>
          </p:cNvPicPr>
          <p:nvPr/>
        </p:nvPicPr>
        <p:blipFill>
          <a:blip r:embed="rId2"/>
          <a:stretch>
            <a:fillRect/>
          </a:stretch>
        </p:blipFill>
        <p:spPr>
          <a:xfrm>
            <a:off x="272916" y="1344553"/>
            <a:ext cx="5401023" cy="3693245"/>
          </a:xfrm>
          <a:prstGeom prst="rect">
            <a:avLst/>
          </a:prstGeom>
        </p:spPr>
      </p:pic>
      <p:pic>
        <p:nvPicPr>
          <p:cNvPr id="6" name="Picture 5">
            <a:extLst>
              <a:ext uri="{FF2B5EF4-FFF2-40B4-BE49-F238E27FC236}">
                <a16:creationId xmlns:a16="http://schemas.microsoft.com/office/drawing/2014/main" id="{EAE04401-6A2E-9A48-9596-B38BDC71747A}"/>
              </a:ext>
            </a:extLst>
          </p:cNvPr>
          <p:cNvPicPr>
            <a:picLocks noChangeAspect="1"/>
          </p:cNvPicPr>
          <p:nvPr/>
        </p:nvPicPr>
        <p:blipFill>
          <a:blip r:embed="rId3"/>
          <a:stretch>
            <a:fillRect/>
          </a:stretch>
        </p:blipFill>
        <p:spPr>
          <a:xfrm>
            <a:off x="5886665" y="1334249"/>
            <a:ext cx="5641459" cy="3779920"/>
          </a:xfrm>
          <a:prstGeom prst="rect">
            <a:avLst/>
          </a:prstGeom>
        </p:spPr>
      </p:pic>
      <p:sp>
        <p:nvSpPr>
          <p:cNvPr id="8" name="5-Point Star 7">
            <a:extLst>
              <a:ext uri="{FF2B5EF4-FFF2-40B4-BE49-F238E27FC236}">
                <a16:creationId xmlns:a16="http://schemas.microsoft.com/office/drawing/2014/main" id="{7E757F44-BE10-B842-B385-A559F961DF2E}"/>
              </a:ext>
            </a:extLst>
          </p:cNvPr>
          <p:cNvSpPr/>
          <p:nvPr/>
        </p:nvSpPr>
        <p:spPr bwMode="auto">
          <a:xfrm>
            <a:off x="10352314" y="1273994"/>
            <a:ext cx="1175810" cy="1104733"/>
          </a:xfrm>
          <a:prstGeom prst="star5">
            <a:avLst/>
          </a:prstGeom>
          <a:solidFill>
            <a:srgbClr val="FFC000"/>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endParaRPr kumimoji="0" lang="en-US" sz="14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8688790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859850-E63E-4840-B431-A3112E19A524}"/>
              </a:ext>
            </a:extLst>
          </p:cNvPr>
          <p:cNvSpPr>
            <a:spLocks noGrp="1"/>
          </p:cNvSpPr>
          <p:nvPr>
            <p:ph type="title"/>
          </p:nvPr>
        </p:nvSpPr>
        <p:spPr>
          <a:xfrm>
            <a:off x="422016" y="749949"/>
            <a:ext cx="11347968" cy="731610"/>
          </a:xfrm>
        </p:spPr>
        <p:txBody>
          <a:bodyPr/>
          <a:lstStyle/>
          <a:p>
            <a:r>
              <a:rPr lang="en-US" sz="2400" dirty="0"/>
              <a:t>Conclusions and Next Steps</a:t>
            </a:r>
          </a:p>
        </p:txBody>
      </p:sp>
      <p:sp>
        <p:nvSpPr>
          <p:cNvPr id="112" name="TextBox 111">
            <a:extLst>
              <a:ext uri="{FF2B5EF4-FFF2-40B4-BE49-F238E27FC236}">
                <a16:creationId xmlns:a16="http://schemas.microsoft.com/office/drawing/2014/main" id="{E4CB88F1-7C79-3E4D-A278-E473F167F3D0}"/>
              </a:ext>
            </a:extLst>
          </p:cNvPr>
          <p:cNvSpPr txBox="1"/>
          <p:nvPr/>
        </p:nvSpPr>
        <p:spPr>
          <a:xfrm>
            <a:off x="605480" y="6511025"/>
            <a:ext cx="3470957" cy="27186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defTabSz="825500" rtl="0" fontAlgn="auto" latinLnBrk="0" hangingPunct="0">
              <a:lnSpc>
                <a:spcPct val="100000"/>
              </a:lnSpc>
              <a:spcBef>
                <a:spcPts val="0"/>
              </a:spcBef>
              <a:spcAft>
                <a:spcPts val="0"/>
              </a:spcAft>
              <a:buClrTx/>
              <a:buSzTx/>
              <a:buFontTx/>
              <a:buNone/>
              <a:tabLst/>
            </a:pPr>
            <a:r>
              <a:rPr kumimoji="0" lang="en-US" sz="1100" b="1" i="0" u="none" strike="noStrike" cap="none" spc="0" normalizeH="0" baseline="0" dirty="0">
                <a:ln>
                  <a:noFill/>
                </a:ln>
                <a:solidFill>
                  <a:schemeClr val="bg1"/>
                </a:solidFill>
                <a:effectLst/>
                <a:uFillTx/>
                <a:latin typeface="IBM Plex Sans" panose="020B0503050203000203" pitchFamily="34" charset="0"/>
                <a:ea typeface="Helvetica Neue"/>
                <a:cs typeface="Helvetica Neue"/>
                <a:sym typeface="Helvetica Neue"/>
              </a:rPr>
              <a:t>IBM Confidential</a:t>
            </a:r>
          </a:p>
        </p:txBody>
      </p:sp>
      <p:sp>
        <p:nvSpPr>
          <p:cNvPr id="5" name="TextBox 4">
            <a:extLst>
              <a:ext uri="{FF2B5EF4-FFF2-40B4-BE49-F238E27FC236}">
                <a16:creationId xmlns:a16="http://schemas.microsoft.com/office/drawing/2014/main" id="{943832CE-A946-6848-BC42-40A55B855F3A}"/>
              </a:ext>
            </a:extLst>
          </p:cNvPr>
          <p:cNvSpPr txBox="1"/>
          <p:nvPr/>
        </p:nvSpPr>
        <p:spPr>
          <a:xfrm>
            <a:off x="605479" y="1481559"/>
            <a:ext cx="10819265" cy="393539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91440" tIns="45720" rIns="91440" bIns="45720" numCol="1" spcCol="38100" rtlCol="0" anchor="t">
            <a:noAutofit/>
          </a:bodyPr>
          <a:lstStyle/>
          <a:p>
            <a:pPr defTabSz="467532" fontAlgn="auto">
              <a:spcBef>
                <a:spcPts val="1200"/>
              </a:spcBef>
              <a:spcAft>
                <a:spcPts val="0"/>
              </a:spcAft>
            </a:pPr>
            <a:r>
              <a:rPr lang="en-US" sz="2000" b="1" dirty="0">
                <a:solidFill>
                  <a:srgbClr val="1A1918"/>
                </a:solidFill>
                <a:latin typeface="IBM Plex Sans SemiBold" panose="020B0503050203000203" pitchFamily="34" charset="0"/>
              </a:rPr>
              <a:t>Conclusions:</a:t>
            </a:r>
          </a:p>
          <a:p>
            <a:pPr marL="285750" indent="-285750" defTabSz="467532" fontAlgn="auto">
              <a:spcBef>
                <a:spcPts val="1200"/>
              </a:spcBef>
              <a:spcAft>
                <a:spcPts val="0"/>
              </a:spcAft>
              <a:buFont typeface="Arial" panose="020B0604020202020204" pitchFamily="34" charset="0"/>
              <a:buChar char="•"/>
            </a:pPr>
            <a:r>
              <a:rPr lang="en-US" sz="1800" dirty="0">
                <a:solidFill>
                  <a:srgbClr val="1A1918"/>
                </a:solidFill>
                <a:latin typeface="IBM Plex Sans" panose="020B0503050203000203" pitchFamily="34" charset="0"/>
                <a:sym typeface="Arial"/>
              </a:rPr>
              <a:t>The most popular trip is from Lake Shore Dr. &amp; Monroe St. to Streeter Dr. &amp; Grand Ave.</a:t>
            </a:r>
          </a:p>
          <a:p>
            <a:pPr marL="285750" indent="-285750" defTabSz="467532" fontAlgn="auto">
              <a:spcBef>
                <a:spcPts val="1200"/>
              </a:spcBef>
              <a:spcAft>
                <a:spcPts val="0"/>
              </a:spcAft>
              <a:buFont typeface="Arial" panose="020B0604020202020204" pitchFamily="34" charset="0"/>
              <a:buChar char="•"/>
            </a:pPr>
            <a:r>
              <a:rPr lang="en-US" sz="1800" dirty="0">
                <a:solidFill>
                  <a:srgbClr val="1A1918"/>
                </a:solidFill>
                <a:latin typeface="IBM Plex Sans" panose="020B0503050203000203" pitchFamily="34" charset="0"/>
                <a:sym typeface="Arial"/>
              </a:rPr>
              <a:t>The busiest bike is bike 2565</a:t>
            </a:r>
            <a:endParaRPr lang="en-US" sz="1800" dirty="0">
              <a:solidFill>
                <a:srgbClr val="1A1918"/>
              </a:solidFill>
              <a:latin typeface="IBM Plex Sans SemiBold" panose="020B0503050203000203" pitchFamily="34" charset="0"/>
            </a:endParaRPr>
          </a:p>
          <a:p>
            <a:pPr marL="171450" indent="-171450" defTabSz="467532" fontAlgn="auto">
              <a:spcBef>
                <a:spcPts val="1200"/>
              </a:spcBef>
              <a:spcAft>
                <a:spcPts val="0"/>
              </a:spcAft>
              <a:buFont typeface="Arial" panose="020B0604020202020204" pitchFamily="34" charset="0"/>
              <a:buChar char="•"/>
            </a:pPr>
            <a:r>
              <a:rPr lang="en-US" sz="1800" dirty="0">
                <a:solidFill>
                  <a:srgbClr val="1A1918"/>
                </a:solidFill>
                <a:latin typeface="IBM Plex Sans" panose="020B0503050203000203" pitchFamily="34" charset="0"/>
                <a:sym typeface="Arial"/>
              </a:rPr>
              <a:t>  80% of the variation in trip duration can be explained by the Lasso model</a:t>
            </a:r>
            <a:endParaRPr lang="en-US" sz="1800" b="1" dirty="0">
              <a:solidFill>
                <a:srgbClr val="1A1918"/>
              </a:solidFill>
              <a:latin typeface="IBM Plex Sans" panose="020B0503050203000203" pitchFamily="34" charset="0"/>
            </a:endParaRPr>
          </a:p>
          <a:p>
            <a:pPr marR="0" algn="l" defTabSz="467532" rtl="0" fontAlgn="auto" latinLnBrk="0" hangingPunct="0">
              <a:lnSpc>
                <a:spcPct val="100000"/>
              </a:lnSpc>
              <a:spcBef>
                <a:spcPts val="1200"/>
              </a:spcBef>
              <a:spcAft>
                <a:spcPts val="0"/>
              </a:spcAft>
              <a:buClrTx/>
              <a:buSzTx/>
              <a:tabLst/>
            </a:pPr>
            <a:r>
              <a:rPr lang="en-US" sz="2000" b="1" dirty="0">
                <a:solidFill>
                  <a:srgbClr val="1A1918"/>
                </a:solidFill>
                <a:latin typeface="IBM Plex Sans SemiBold" panose="020B0503050203000203" pitchFamily="34" charset="0"/>
              </a:rPr>
              <a:t>Future Recommendations:</a:t>
            </a:r>
          </a:p>
          <a:p>
            <a:pPr marL="171450" indent="-171450" defTabSz="467532" fontAlgn="auto">
              <a:spcBef>
                <a:spcPts val="1200"/>
              </a:spcBef>
              <a:spcAft>
                <a:spcPts val="0"/>
              </a:spcAft>
              <a:buFont typeface="Arial" panose="020B0604020202020204" pitchFamily="34" charset="0"/>
              <a:buChar char="•"/>
            </a:pPr>
            <a:r>
              <a:rPr lang="en-US" sz="1800" dirty="0">
                <a:solidFill>
                  <a:srgbClr val="1A1918"/>
                </a:solidFill>
                <a:latin typeface="IBM Plex Sans" panose="020B0503050203000203" pitchFamily="34" charset="0"/>
                <a:sym typeface="Arial"/>
              </a:rPr>
              <a:t>  Add in other datasets such as weather, traffic patterns, and holidays</a:t>
            </a:r>
            <a:endParaRPr lang="en-US" sz="1800" dirty="0">
              <a:solidFill>
                <a:srgbClr val="1A1918"/>
              </a:solidFill>
              <a:latin typeface="IBM Plex Sans" panose="020B0503050203000203" pitchFamily="34" charset="0"/>
            </a:endParaRPr>
          </a:p>
          <a:p>
            <a:pPr marL="171450" marR="0" indent="-171450" algn="l" defTabSz="467532" rtl="0" fontAlgn="auto" latinLnBrk="0" hangingPunct="0">
              <a:lnSpc>
                <a:spcPct val="100000"/>
              </a:lnSpc>
              <a:spcBef>
                <a:spcPts val="1200"/>
              </a:spcBef>
              <a:spcAft>
                <a:spcPts val="0"/>
              </a:spcAft>
              <a:buClrTx/>
              <a:buSzTx/>
              <a:buFont typeface="Arial" panose="020B0604020202020204" pitchFamily="34" charset="0"/>
              <a:buChar char="•"/>
              <a:tabLst/>
            </a:pPr>
            <a:r>
              <a:rPr lang="en-US" sz="1800" dirty="0">
                <a:solidFill>
                  <a:srgbClr val="1A1918"/>
                </a:solidFill>
                <a:latin typeface="IBM Plex Sans" panose="020B0503050203000203" pitchFamily="34" charset="0"/>
                <a:sym typeface="Arial"/>
              </a:rPr>
              <a:t>  Use data from the GPS’ on the bikes to make distance traveled more accurate</a:t>
            </a:r>
          </a:p>
          <a:p>
            <a:pPr marL="171450" marR="0" indent="-171450" algn="l" defTabSz="467532" rtl="0" fontAlgn="auto" latinLnBrk="0" hangingPunct="0">
              <a:lnSpc>
                <a:spcPct val="100000"/>
              </a:lnSpc>
              <a:spcBef>
                <a:spcPts val="1200"/>
              </a:spcBef>
              <a:spcAft>
                <a:spcPts val="0"/>
              </a:spcAft>
              <a:buClrTx/>
              <a:buSzTx/>
              <a:buFont typeface="Arial" panose="020B0604020202020204" pitchFamily="34" charset="0"/>
              <a:buChar char="•"/>
              <a:tabLst/>
            </a:pPr>
            <a:r>
              <a:rPr kumimoji="0" lang="en-US" sz="1800" i="0" u="none" strike="noStrike" cap="none" spc="0" normalizeH="0" baseline="0" dirty="0">
                <a:ln>
                  <a:noFill/>
                </a:ln>
                <a:solidFill>
                  <a:srgbClr val="1A1918"/>
                </a:solidFill>
                <a:effectLst/>
                <a:uFillTx/>
                <a:latin typeface="IBM Plex Sans" panose="020B0503050203000203" pitchFamily="34" charset="0"/>
                <a:sym typeface="Arial"/>
              </a:rPr>
              <a:t>  Explore other modeling techniques (Facebook Proph</a:t>
            </a:r>
            <a:r>
              <a:rPr lang="en-US" sz="1800" dirty="0">
                <a:solidFill>
                  <a:srgbClr val="1A1918"/>
                </a:solidFill>
                <a:latin typeface="IBM Plex Sans" panose="020B0503050203000203" pitchFamily="34" charset="0"/>
                <a:sym typeface="Arial"/>
              </a:rPr>
              <a:t>et, ARIMA, etc.)</a:t>
            </a:r>
            <a:endParaRPr kumimoji="0" lang="en-US" sz="1800" i="0" u="none" strike="noStrike" cap="none" spc="0" normalizeH="0" baseline="0" dirty="0">
              <a:ln>
                <a:noFill/>
              </a:ln>
              <a:solidFill>
                <a:srgbClr val="1A1918"/>
              </a:solidFill>
              <a:effectLst/>
              <a:uFillTx/>
              <a:latin typeface="IBM Plex Sans" panose="020B0503050203000203" pitchFamily="34" charset="0"/>
              <a:sym typeface="Arial"/>
            </a:endParaRPr>
          </a:p>
        </p:txBody>
      </p:sp>
    </p:spTree>
    <p:extLst>
      <p:ext uri="{BB962C8B-B14F-4D97-AF65-F5344CB8AC3E}">
        <p14:creationId xmlns:p14="http://schemas.microsoft.com/office/powerpoint/2010/main" val="10836041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90C4CA-24F0-B44E-9B32-7032C5AC71F0}"/>
              </a:ext>
            </a:extLst>
          </p:cNvPr>
          <p:cNvSpPr>
            <a:spLocks noGrp="1"/>
          </p:cNvSpPr>
          <p:nvPr>
            <p:ph type="title"/>
          </p:nvPr>
        </p:nvSpPr>
        <p:spPr/>
        <p:txBody>
          <a:bodyPr/>
          <a:lstStyle/>
          <a:p>
            <a:r>
              <a:rPr lang="en-US" dirty="0">
                <a:latin typeface="IBM Plex Sans" panose="020B0503050203000203" pitchFamily="34" charset="77"/>
              </a:rPr>
              <a:t>Agenda</a:t>
            </a:r>
            <a:br>
              <a:rPr lang="en-US" dirty="0">
                <a:latin typeface="IBM Plex Sans" panose="020B0503050203000203" pitchFamily="34" charset="77"/>
              </a:rPr>
            </a:br>
            <a:endParaRPr lang="en-US" dirty="0">
              <a:latin typeface="IBM Plex Sans" panose="020B0503050203000203" pitchFamily="34" charset="77"/>
            </a:endParaRPr>
          </a:p>
        </p:txBody>
      </p:sp>
      <p:graphicFrame>
        <p:nvGraphicFramePr>
          <p:cNvPr id="7" name="Table 6">
            <a:extLst>
              <a:ext uri="{FF2B5EF4-FFF2-40B4-BE49-F238E27FC236}">
                <a16:creationId xmlns:a16="http://schemas.microsoft.com/office/drawing/2014/main" id="{84E3E823-F391-8545-89E1-F8439678E5F7}"/>
              </a:ext>
            </a:extLst>
          </p:cNvPr>
          <p:cNvGraphicFramePr>
            <a:graphicFrameLocks noGrp="1"/>
          </p:cNvGraphicFramePr>
          <p:nvPr>
            <p:extLst>
              <p:ext uri="{D42A27DB-BD31-4B8C-83A1-F6EECF244321}">
                <p14:modId xmlns:p14="http://schemas.microsoft.com/office/powerpoint/2010/main" val="202390894"/>
              </p:ext>
            </p:extLst>
          </p:nvPr>
        </p:nvGraphicFramePr>
        <p:xfrm>
          <a:off x="2062693" y="1148709"/>
          <a:ext cx="8128000" cy="5393135"/>
        </p:xfrm>
        <a:graphic>
          <a:graphicData uri="http://schemas.openxmlformats.org/drawingml/2006/table">
            <a:tbl>
              <a:tblPr firstRow="1" bandRow="1">
                <a:tableStyleId>{21E4AEA4-8DFA-4A89-87EB-49C32662AFE0}</a:tableStyleId>
              </a:tblPr>
              <a:tblGrid>
                <a:gridCol w="8128000">
                  <a:extLst>
                    <a:ext uri="{9D8B030D-6E8A-4147-A177-3AD203B41FA5}">
                      <a16:colId xmlns:a16="http://schemas.microsoft.com/office/drawing/2014/main" val="2877680576"/>
                    </a:ext>
                  </a:extLst>
                </a:gridCol>
              </a:tblGrid>
              <a:tr h="346716">
                <a:tc>
                  <a:txBody>
                    <a:bodyPr/>
                    <a:lstStyle/>
                    <a:p>
                      <a:pPr algn="ctr"/>
                      <a:r>
                        <a:rPr lang="en-US" sz="1800" dirty="0">
                          <a:latin typeface="IBM Plex Sans" panose="020B0503050203000203" pitchFamily="34" charset="77"/>
                        </a:rPr>
                        <a:t>Topic</a:t>
                      </a:r>
                    </a:p>
                  </a:txBody>
                  <a:tcPr/>
                </a:tc>
                <a:extLst>
                  <a:ext uri="{0D108BD9-81ED-4DB2-BD59-A6C34878D82A}">
                    <a16:rowId xmlns:a16="http://schemas.microsoft.com/office/drawing/2014/main" val="1972330707"/>
                  </a:ext>
                </a:extLst>
              </a:tr>
              <a:tr h="5027375">
                <a:tc>
                  <a:txBody>
                    <a:bodyPr/>
                    <a:lstStyle/>
                    <a:p>
                      <a:pPr marL="285750" indent="-285750">
                        <a:lnSpc>
                          <a:spcPct val="200000"/>
                        </a:lnSpc>
                        <a:buFont typeface="Arial" panose="020B0604020202020204" pitchFamily="34" charset="0"/>
                        <a:buChar char="•"/>
                      </a:pPr>
                      <a:r>
                        <a:rPr lang="en-US" sz="1800" dirty="0">
                          <a:latin typeface="IBM Plex Sans" panose="020B0503050203000203" pitchFamily="34" charset="77"/>
                        </a:rPr>
                        <a:t>Introduction and Problem Statement</a:t>
                      </a:r>
                    </a:p>
                    <a:p>
                      <a:pPr marL="285750" indent="-285750">
                        <a:lnSpc>
                          <a:spcPct val="200000"/>
                        </a:lnSpc>
                        <a:buFont typeface="Arial" panose="020B0604020202020204" pitchFamily="34" charset="0"/>
                        <a:buChar char="•"/>
                      </a:pPr>
                      <a:r>
                        <a:rPr lang="en-US" sz="1800" dirty="0">
                          <a:latin typeface="IBM Plex Sans" panose="020B0503050203000203" pitchFamily="34" charset="77"/>
                        </a:rPr>
                        <a:t>Methods and Exploratory Analysis</a:t>
                      </a:r>
                    </a:p>
                    <a:p>
                      <a:pPr marL="285750" indent="-285750">
                        <a:lnSpc>
                          <a:spcPct val="200000"/>
                        </a:lnSpc>
                        <a:buFont typeface="Arial" panose="020B0604020202020204" pitchFamily="34" charset="0"/>
                        <a:buChar char="•"/>
                      </a:pPr>
                      <a:r>
                        <a:rPr lang="en-US" sz="1800" dirty="0">
                          <a:latin typeface="IBM Plex Sans" panose="020B0503050203000203" pitchFamily="34" charset="77"/>
                        </a:rPr>
                        <a:t>Most Popular Stations</a:t>
                      </a:r>
                    </a:p>
                    <a:p>
                      <a:pPr marL="285750" indent="-285750">
                        <a:lnSpc>
                          <a:spcPct val="200000"/>
                        </a:lnSpc>
                        <a:buFont typeface="Arial" panose="020B0604020202020204" pitchFamily="34" charset="0"/>
                        <a:buChar char="•"/>
                      </a:pPr>
                      <a:r>
                        <a:rPr lang="en-US" sz="1800" dirty="0">
                          <a:latin typeface="IBM Plex Sans" panose="020B0503050203000203" pitchFamily="34" charset="77"/>
                        </a:rPr>
                        <a:t>Average Trip Duration</a:t>
                      </a:r>
                    </a:p>
                    <a:p>
                      <a:pPr marL="285750" indent="-285750">
                        <a:lnSpc>
                          <a:spcPct val="200000"/>
                        </a:lnSpc>
                        <a:buFont typeface="Arial" panose="020B0604020202020204" pitchFamily="34" charset="0"/>
                        <a:buChar char="•"/>
                      </a:pPr>
                      <a:r>
                        <a:rPr lang="en-US" sz="1800" dirty="0">
                          <a:latin typeface="IBM Plex Sans" panose="020B0503050203000203" pitchFamily="34" charset="77"/>
                        </a:rPr>
                        <a:t>Most Popular Routes</a:t>
                      </a:r>
                    </a:p>
                    <a:p>
                      <a:pPr marL="285750" indent="-285750">
                        <a:lnSpc>
                          <a:spcPct val="200000"/>
                        </a:lnSpc>
                        <a:buFont typeface="Arial" panose="020B0604020202020204" pitchFamily="34" charset="0"/>
                        <a:buChar char="•"/>
                      </a:pPr>
                      <a:r>
                        <a:rPr lang="en-US" sz="1800" dirty="0">
                          <a:latin typeface="IBM Plex Sans" panose="020B0503050203000203" pitchFamily="34" charset="77"/>
                        </a:rPr>
                        <a:t>Rider Performance</a:t>
                      </a:r>
                    </a:p>
                    <a:p>
                      <a:pPr marL="285750" indent="-285750">
                        <a:lnSpc>
                          <a:spcPct val="200000"/>
                        </a:lnSpc>
                        <a:buFont typeface="Arial" panose="020B0604020202020204" pitchFamily="34" charset="0"/>
                        <a:buChar char="•"/>
                      </a:pPr>
                      <a:r>
                        <a:rPr lang="en-US" sz="1800" dirty="0">
                          <a:latin typeface="IBM Plex Sans" panose="020B0503050203000203" pitchFamily="34" charset="77"/>
                        </a:rPr>
                        <a:t>Most Used Bicycle</a:t>
                      </a:r>
                    </a:p>
                    <a:p>
                      <a:pPr marL="285750" indent="-285750">
                        <a:lnSpc>
                          <a:spcPct val="200000"/>
                        </a:lnSpc>
                        <a:buFont typeface="Arial" panose="020B0604020202020204" pitchFamily="34" charset="0"/>
                        <a:buChar char="•"/>
                      </a:pPr>
                      <a:r>
                        <a:rPr lang="en-US" sz="1800" dirty="0">
                          <a:latin typeface="IBM Plex Sans" panose="020B0503050203000203" pitchFamily="34" charset="77"/>
                        </a:rPr>
                        <a:t>Predictive Model</a:t>
                      </a:r>
                    </a:p>
                  </a:txBody>
                  <a:tcPr/>
                </a:tc>
                <a:extLst>
                  <a:ext uri="{0D108BD9-81ED-4DB2-BD59-A6C34878D82A}">
                    <a16:rowId xmlns:a16="http://schemas.microsoft.com/office/drawing/2014/main" val="2666734803"/>
                  </a:ext>
                </a:extLst>
              </a:tr>
            </a:tbl>
          </a:graphicData>
        </a:graphic>
      </p:graphicFrame>
    </p:spTree>
    <p:extLst>
      <p:ext uri="{BB962C8B-B14F-4D97-AF65-F5344CB8AC3E}">
        <p14:creationId xmlns:p14="http://schemas.microsoft.com/office/powerpoint/2010/main" val="18397670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8C2BFB2-C0CC-0D4A-AC27-2CFFC39E5270}"/>
              </a:ext>
            </a:extLst>
          </p:cNvPr>
          <p:cNvPicPr>
            <a:picLocks noChangeAspect="1"/>
          </p:cNvPicPr>
          <p:nvPr/>
        </p:nvPicPr>
        <p:blipFill>
          <a:blip r:embed="rId2"/>
          <a:stretch>
            <a:fillRect/>
          </a:stretch>
        </p:blipFill>
        <p:spPr>
          <a:xfrm>
            <a:off x="1779652" y="1187896"/>
            <a:ext cx="8203445" cy="5373256"/>
          </a:xfrm>
          <a:prstGeom prst="rect">
            <a:avLst/>
          </a:prstGeom>
        </p:spPr>
      </p:pic>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Introduction and Problem Statement</a:t>
            </a:r>
          </a:p>
        </p:txBody>
      </p:sp>
      <p:sp>
        <p:nvSpPr>
          <p:cNvPr id="3" name="TextBox 2">
            <a:extLst>
              <a:ext uri="{FF2B5EF4-FFF2-40B4-BE49-F238E27FC236}">
                <a16:creationId xmlns:a16="http://schemas.microsoft.com/office/drawing/2014/main" id="{3B899DB1-5061-7949-B3A1-38D4D1143CF6}"/>
              </a:ext>
            </a:extLst>
          </p:cNvPr>
          <p:cNvSpPr txBox="1"/>
          <p:nvPr/>
        </p:nvSpPr>
        <p:spPr>
          <a:xfrm>
            <a:off x="390418" y="1338264"/>
            <a:ext cx="11537879" cy="5048113"/>
          </a:xfrm>
          <a:prstGeom prst="rect">
            <a:avLst/>
          </a:prstGeom>
          <a:solidFill>
            <a:schemeClr val="accent6">
              <a:alpha val="55686"/>
            </a:schemeClr>
          </a:solidFill>
        </p:spPr>
        <p:txBody>
          <a:bodyPr wrap="square" rtlCol="0">
            <a:spAutoFit/>
          </a:bodyPr>
          <a:lstStyle/>
          <a:p>
            <a:pPr marL="285750" indent="-285750">
              <a:lnSpc>
                <a:spcPct val="150000"/>
              </a:lnSpc>
              <a:buFont typeface="Arial" panose="020B0604020202020204" pitchFamily="34" charset="0"/>
              <a:buChar char="•"/>
            </a:pPr>
            <a:r>
              <a:rPr lang="en-US" sz="1200" dirty="0">
                <a:solidFill>
                  <a:schemeClr val="bg1"/>
                </a:solidFill>
                <a:latin typeface="IBM Plex Sans" panose="020B0503050203000203" pitchFamily="34" charset="77"/>
              </a:rPr>
              <a:t>Divvy Bikes</a:t>
            </a:r>
          </a:p>
          <a:p>
            <a:pPr marL="742950" lvl="1" indent="-285750">
              <a:lnSpc>
                <a:spcPct val="150000"/>
              </a:lnSpc>
              <a:buFont typeface="Courier New" panose="02070309020205020404" pitchFamily="49" charset="0"/>
              <a:buChar char="o"/>
            </a:pPr>
            <a:r>
              <a:rPr lang="en-US" sz="1200" dirty="0">
                <a:solidFill>
                  <a:schemeClr val="bg1"/>
                </a:solidFill>
                <a:latin typeface="IBM Plex Sans" panose="020B0503050203000203" pitchFamily="34" charset="77"/>
              </a:rPr>
              <a:t>Chicago’s bike share system</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Over 6,000 bikes</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Over 250 stations</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Program of Chicago Department of Transportation</a:t>
            </a:r>
          </a:p>
          <a:p>
            <a:pPr marL="742950" lvl="1" indent="-285750">
              <a:lnSpc>
                <a:spcPct val="150000"/>
              </a:lnSpc>
              <a:buFont typeface="Courier New" panose="02070309020205020404" pitchFamily="49" charset="0"/>
              <a:buChar char="o"/>
            </a:pPr>
            <a:r>
              <a:rPr lang="en-US" sz="1200" dirty="0">
                <a:solidFill>
                  <a:schemeClr val="bg1"/>
                </a:solidFill>
                <a:latin typeface="IBM Plex Sans" panose="020B0503050203000203" pitchFamily="34" charset="77"/>
              </a:rPr>
              <a:t>Yearly Net Profit</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2014: $2,860,000</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2015: $2,840,000</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2016: $1,970,000</a:t>
            </a:r>
          </a:p>
          <a:p>
            <a:pPr marL="285750" indent="-285750">
              <a:lnSpc>
                <a:spcPct val="150000"/>
              </a:lnSpc>
              <a:buFont typeface="Arial" panose="020B0604020202020204" pitchFamily="34" charset="0"/>
              <a:buChar char="•"/>
            </a:pPr>
            <a:r>
              <a:rPr lang="en-US" sz="1200" dirty="0">
                <a:solidFill>
                  <a:schemeClr val="bg1"/>
                </a:solidFill>
                <a:latin typeface="IBM Plex Sans" panose="020B0503050203000203" pitchFamily="34" charset="77"/>
              </a:rPr>
              <a:t>Problem Statement</a:t>
            </a:r>
          </a:p>
          <a:p>
            <a:pPr marL="742950" lvl="1" indent="-285750">
              <a:lnSpc>
                <a:spcPct val="150000"/>
              </a:lnSpc>
              <a:buFont typeface="Courier New" panose="02070309020205020404" pitchFamily="49" charset="0"/>
              <a:buChar char="o"/>
            </a:pPr>
            <a:r>
              <a:rPr lang="en-US" sz="1200" dirty="0">
                <a:solidFill>
                  <a:schemeClr val="bg1"/>
                </a:solidFill>
                <a:latin typeface="IBM Plex Sans" panose="020B0503050203000203" pitchFamily="34" charset="77"/>
              </a:rPr>
              <a:t>The Mayor of Chicago wants to understand Divvy Bikes ridership with key visualizations and a model to predict trip duration based on start location station and end location station. </a:t>
            </a:r>
          </a:p>
          <a:p>
            <a:pPr marL="742950" lvl="1" indent="-285750">
              <a:lnSpc>
                <a:spcPct val="150000"/>
              </a:lnSpc>
              <a:buFont typeface="Courier New" panose="02070309020205020404" pitchFamily="49" charset="0"/>
              <a:buChar char="o"/>
            </a:pPr>
            <a:r>
              <a:rPr lang="en-US" sz="1200" dirty="0">
                <a:solidFill>
                  <a:schemeClr val="bg1"/>
                </a:solidFill>
                <a:latin typeface="IBM Plex Sans" panose="020B0503050203000203" pitchFamily="34" charset="77"/>
              </a:rPr>
              <a:t>Key visualizations:</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Top 5 stations based on # of starts</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Trip duration by user type</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Most popular trips</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Rider performance</a:t>
            </a:r>
          </a:p>
          <a:p>
            <a:pPr marL="1200150" lvl="2" indent="-285750">
              <a:lnSpc>
                <a:spcPct val="150000"/>
              </a:lnSpc>
              <a:buFont typeface="Wingdings" pitchFamily="2" charset="2"/>
              <a:buChar char="Ø"/>
            </a:pPr>
            <a:r>
              <a:rPr lang="en-US" sz="1200" dirty="0">
                <a:solidFill>
                  <a:schemeClr val="bg1"/>
                </a:solidFill>
                <a:latin typeface="IBM Plex Sans" panose="020B0503050203000203" pitchFamily="34" charset="77"/>
              </a:rPr>
              <a:t>Busiest bike</a:t>
            </a:r>
          </a:p>
        </p:txBody>
      </p:sp>
    </p:spTree>
    <p:extLst>
      <p:ext uri="{BB962C8B-B14F-4D97-AF65-F5344CB8AC3E}">
        <p14:creationId xmlns:p14="http://schemas.microsoft.com/office/powerpoint/2010/main" val="35439881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Methods</a:t>
            </a:r>
          </a:p>
        </p:txBody>
      </p:sp>
      <p:sp>
        <p:nvSpPr>
          <p:cNvPr id="3" name="TextBox 2">
            <a:extLst>
              <a:ext uri="{FF2B5EF4-FFF2-40B4-BE49-F238E27FC236}">
                <a16:creationId xmlns:a16="http://schemas.microsoft.com/office/drawing/2014/main" id="{3B899DB1-5061-7949-B3A1-38D4D1143CF6}"/>
              </a:ext>
            </a:extLst>
          </p:cNvPr>
          <p:cNvSpPr txBox="1"/>
          <p:nvPr/>
        </p:nvSpPr>
        <p:spPr>
          <a:xfrm>
            <a:off x="390418" y="1338264"/>
            <a:ext cx="11537879" cy="4771114"/>
          </a:xfrm>
          <a:prstGeom prst="rect">
            <a:avLst/>
          </a:prstGeom>
          <a:solidFill>
            <a:srgbClr val="B5E4FF">
              <a:alpha val="24314"/>
            </a:srgbClr>
          </a:solidFill>
        </p:spPr>
        <p:txBody>
          <a:bodyPr wrap="square" rtlCol="0">
            <a:spAutoFit/>
          </a:bodyPr>
          <a:lstStyle/>
          <a:p>
            <a:pPr marL="285750" indent="-285750">
              <a:lnSpc>
                <a:spcPct val="150000"/>
              </a:lnSpc>
              <a:buFont typeface="Arial" panose="020B0604020202020204" pitchFamily="34" charset="0"/>
              <a:buChar char="•"/>
            </a:pPr>
            <a:r>
              <a:rPr lang="en-US" sz="1200" dirty="0">
                <a:latin typeface="IBM Plex Sans" panose="020B0503050203000203" pitchFamily="34" charset="77"/>
              </a:rPr>
              <a:t>Data Source</a:t>
            </a:r>
          </a:p>
          <a:p>
            <a:pPr marL="742950" lvl="1" indent="-285750">
              <a:lnSpc>
                <a:spcPct val="150000"/>
              </a:lnSpc>
              <a:buFont typeface="Courier New" panose="02070309020205020404" pitchFamily="49" charset="0"/>
              <a:buChar char="o"/>
            </a:pPr>
            <a:r>
              <a:rPr lang="en-US" sz="1200" dirty="0">
                <a:latin typeface="IBM Plex Sans" panose="020B0503050203000203" pitchFamily="34" charset="77"/>
              </a:rPr>
              <a:t>Divvy Bikes 2017 usage</a:t>
            </a:r>
          </a:p>
          <a:p>
            <a:pPr marL="742950" lvl="1" indent="-285750">
              <a:lnSpc>
                <a:spcPct val="150000"/>
              </a:lnSpc>
              <a:buFont typeface="Courier New" panose="02070309020205020404" pitchFamily="49" charset="0"/>
              <a:buChar char="o"/>
            </a:pPr>
            <a:r>
              <a:rPr lang="en-US" sz="1200" dirty="0">
                <a:latin typeface="IBM Plex Sans" panose="020B0503050203000203" pitchFamily="34" charset="77"/>
              </a:rPr>
              <a:t>Divvy Bikes pricing</a:t>
            </a:r>
          </a:p>
          <a:p>
            <a:pPr marL="285750" indent="-285750">
              <a:lnSpc>
                <a:spcPct val="150000"/>
              </a:lnSpc>
              <a:buFont typeface="Arial" panose="020B0604020202020204" pitchFamily="34" charset="0"/>
              <a:buChar char="•"/>
            </a:pPr>
            <a:r>
              <a:rPr lang="en-US" sz="1200" dirty="0">
                <a:latin typeface="IBM Plex Sans" panose="020B0503050203000203" pitchFamily="34" charset="77"/>
              </a:rPr>
              <a:t>Data Cleaning</a:t>
            </a:r>
          </a:p>
          <a:p>
            <a:pPr marL="742950" lvl="1" indent="-285750">
              <a:lnSpc>
                <a:spcPct val="150000"/>
              </a:lnSpc>
              <a:buFont typeface="Courier New" panose="02070309020205020404" pitchFamily="49" charset="0"/>
              <a:buChar char="o"/>
            </a:pPr>
            <a:r>
              <a:rPr lang="en-US" sz="1200" dirty="0">
                <a:latin typeface="IBM Plex Sans" panose="020B0503050203000203" pitchFamily="34" charset="77"/>
              </a:rPr>
              <a:t>Excel</a:t>
            </a:r>
          </a:p>
          <a:p>
            <a:pPr marL="1200150" lvl="2" indent="-285750">
              <a:lnSpc>
                <a:spcPct val="150000"/>
              </a:lnSpc>
              <a:buFont typeface="Wingdings" pitchFamily="2" charset="2"/>
              <a:buChar char="Ø"/>
            </a:pPr>
            <a:r>
              <a:rPr lang="en-US" sz="1200" dirty="0">
                <a:latin typeface="IBM Plex Sans" panose="020B0503050203000203" pitchFamily="34" charset="77"/>
              </a:rPr>
              <a:t>Exclude rows missing critical variables</a:t>
            </a:r>
          </a:p>
          <a:p>
            <a:pPr marL="1200150" lvl="2" indent="-285750">
              <a:lnSpc>
                <a:spcPct val="150000"/>
              </a:lnSpc>
              <a:buFont typeface="Wingdings" pitchFamily="2" charset="2"/>
              <a:buChar char="Ø"/>
            </a:pPr>
            <a:r>
              <a:rPr lang="en-US" sz="1200" dirty="0">
                <a:latin typeface="IBM Plex Sans" panose="020B0503050203000203" pitchFamily="34" charset="77"/>
              </a:rPr>
              <a:t>Add starting and ending station longitude and latitude to each row</a:t>
            </a:r>
          </a:p>
          <a:p>
            <a:pPr marL="1200150" lvl="2" indent="-285750">
              <a:lnSpc>
                <a:spcPct val="150000"/>
              </a:lnSpc>
              <a:buFont typeface="Wingdings" pitchFamily="2" charset="2"/>
              <a:buChar char="Ø"/>
            </a:pPr>
            <a:r>
              <a:rPr lang="en-US" sz="1200" dirty="0">
                <a:latin typeface="IBM Plex Sans" panose="020B0503050203000203" pitchFamily="34" charset="77"/>
              </a:rPr>
              <a:t>Calculate distance between starting and ending station for each row</a:t>
            </a:r>
          </a:p>
          <a:p>
            <a:pPr marL="1200150" lvl="2" indent="-285750">
              <a:lnSpc>
                <a:spcPct val="150000"/>
              </a:lnSpc>
              <a:buFont typeface="Wingdings" pitchFamily="2" charset="2"/>
              <a:buChar char="Ø"/>
            </a:pPr>
            <a:r>
              <a:rPr lang="en-US" sz="1200" dirty="0">
                <a:latin typeface="IBM Plex Sans" panose="020B0503050203000203" pitchFamily="34" charset="77"/>
              </a:rPr>
              <a:t>Calculate average speed for each row</a:t>
            </a:r>
          </a:p>
          <a:p>
            <a:pPr marL="742950" lvl="1" indent="-285750">
              <a:lnSpc>
                <a:spcPct val="150000"/>
              </a:lnSpc>
              <a:buFont typeface="Courier New" panose="02070309020205020404" pitchFamily="49" charset="0"/>
              <a:buChar char="o"/>
            </a:pPr>
            <a:r>
              <a:rPr lang="en-US" sz="1200" dirty="0">
                <a:latin typeface="IBM Plex Sans" panose="020B0503050203000203" pitchFamily="34" charset="77"/>
              </a:rPr>
              <a:t>Python</a:t>
            </a:r>
          </a:p>
          <a:p>
            <a:pPr marL="1200150" lvl="2" indent="-285750">
              <a:lnSpc>
                <a:spcPct val="150000"/>
              </a:lnSpc>
              <a:buFont typeface="Wingdings" pitchFamily="2" charset="2"/>
              <a:buChar char="Ø"/>
            </a:pPr>
            <a:r>
              <a:rPr lang="en-US" sz="1200" dirty="0">
                <a:latin typeface="IBM Plex Sans" panose="020B0503050203000203" pitchFamily="34" charset="77"/>
              </a:rPr>
              <a:t>Exclude rides less than 1 minute (riders who change their minds) or greater than 3 hours (lost/abandoned/stolen bikes)</a:t>
            </a:r>
          </a:p>
          <a:p>
            <a:pPr marL="1657350" lvl="3" indent="-285750">
              <a:lnSpc>
                <a:spcPct val="150000"/>
              </a:lnSpc>
              <a:buFont typeface="Arial" panose="020B0604020202020204" pitchFamily="34" charset="0"/>
              <a:buChar char="•"/>
            </a:pPr>
            <a:r>
              <a:rPr lang="en-US" sz="1200" dirty="0">
                <a:latin typeface="IBM Plex Sans" panose="020B0503050203000203" pitchFamily="34" charset="77"/>
              </a:rPr>
              <a:t>Looking at the pricing data shows the Explorer riders ride up to 3 hours, afterwards all memberships get very expensive</a:t>
            </a:r>
          </a:p>
          <a:p>
            <a:pPr marL="1200150" lvl="2" indent="-285750">
              <a:lnSpc>
                <a:spcPct val="150000"/>
              </a:lnSpc>
              <a:buFont typeface="Wingdings" pitchFamily="2" charset="2"/>
              <a:buChar char="Ø"/>
            </a:pPr>
            <a:r>
              <a:rPr lang="en-US" sz="1200" dirty="0">
                <a:latin typeface="IBM Plex Sans" panose="020B0503050203000203" pitchFamily="34" charset="77"/>
              </a:rPr>
              <a:t>Exclude riders with potentially falsified ages</a:t>
            </a:r>
          </a:p>
          <a:p>
            <a:pPr marL="1657350" lvl="3" indent="-285750">
              <a:lnSpc>
                <a:spcPct val="150000"/>
              </a:lnSpc>
              <a:buFont typeface="Arial" panose="020B0604020202020204" pitchFamily="34" charset="0"/>
              <a:buChar char="•"/>
            </a:pPr>
            <a:r>
              <a:rPr lang="en-US" sz="1200" dirty="0">
                <a:latin typeface="IBM Plex Sans" panose="020B0503050203000203" pitchFamily="34" charset="77"/>
              </a:rPr>
              <a:t>Under 10 and over 75</a:t>
            </a:r>
          </a:p>
          <a:p>
            <a:pPr marL="285750" indent="-285750">
              <a:lnSpc>
                <a:spcPct val="150000"/>
              </a:lnSpc>
              <a:buFont typeface="Arial" panose="020B0604020202020204" pitchFamily="34" charset="0"/>
              <a:buChar char="•"/>
            </a:pPr>
            <a:r>
              <a:rPr lang="en-US" sz="1200" dirty="0">
                <a:latin typeface="IBM Plex Sans" panose="020B0503050203000203" pitchFamily="34" charset="77"/>
              </a:rPr>
              <a:t>Analysis</a:t>
            </a:r>
          </a:p>
          <a:p>
            <a:pPr marL="742950" lvl="1" indent="-285750">
              <a:lnSpc>
                <a:spcPct val="150000"/>
              </a:lnSpc>
              <a:buFont typeface="Arial" panose="020B0604020202020204" pitchFamily="34" charset="0"/>
              <a:buChar char="•"/>
            </a:pPr>
            <a:r>
              <a:rPr lang="en-US" sz="1200" dirty="0">
                <a:latin typeface="IBM Plex Sans" panose="020B0503050203000203" pitchFamily="34" charset="77"/>
              </a:rPr>
              <a:t>Visualizations and predictive modeling done  in Python via </a:t>
            </a:r>
            <a:r>
              <a:rPr lang="en-US" sz="1200" dirty="0" err="1">
                <a:latin typeface="IBM Plex Sans" panose="020B0503050203000203" pitchFamily="34" charset="77"/>
              </a:rPr>
              <a:t>Jupyter</a:t>
            </a:r>
            <a:r>
              <a:rPr lang="en-US" sz="1200" dirty="0">
                <a:latin typeface="IBM Plex Sans" panose="020B0503050203000203" pitchFamily="34" charset="77"/>
              </a:rPr>
              <a:t> Notebook</a:t>
            </a:r>
          </a:p>
          <a:p>
            <a:pPr marL="1200150" lvl="2" indent="-285750">
              <a:lnSpc>
                <a:spcPct val="150000"/>
              </a:lnSpc>
              <a:buFont typeface="Arial" panose="020B0604020202020204" pitchFamily="34" charset="0"/>
              <a:buChar char="•"/>
            </a:pPr>
            <a:endParaRPr lang="en-US" sz="1200" dirty="0">
              <a:latin typeface="IBM Plex Sans" panose="020B0503050203000203" pitchFamily="34" charset="77"/>
            </a:endParaRPr>
          </a:p>
        </p:txBody>
      </p:sp>
    </p:spTree>
    <p:extLst>
      <p:ext uri="{BB962C8B-B14F-4D97-AF65-F5344CB8AC3E}">
        <p14:creationId xmlns:p14="http://schemas.microsoft.com/office/powerpoint/2010/main" val="2519887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Exploratory Analysis</a:t>
            </a:r>
          </a:p>
        </p:txBody>
      </p:sp>
      <p:sp>
        <p:nvSpPr>
          <p:cNvPr id="3" name="TextBox 2">
            <a:extLst>
              <a:ext uri="{FF2B5EF4-FFF2-40B4-BE49-F238E27FC236}">
                <a16:creationId xmlns:a16="http://schemas.microsoft.com/office/drawing/2014/main" id="{3B899DB1-5061-7949-B3A1-38D4D1143CF6}"/>
              </a:ext>
            </a:extLst>
          </p:cNvPr>
          <p:cNvSpPr txBox="1"/>
          <p:nvPr/>
        </p:nvSpPr>
        <p:spPr>
          <a:xfrm>
            <a:off x="390418" y="1338264"/>
            <a:ext cx="11537879" cy="2001125"/>
          </a:xfrm>
          <a:prstGeom prst="rect">
            <a:avLst/>
          </a:prstGeom>
          <a:noFill/>
        </p:spPr>
        <p:txBody>
          <a:bodyPr wrap="square" rtlCol="0" anchor="t">
            <a:spAutoFit/>
          </a:bodyPr>
          <a:lstStyle/>
          <a:p>
            <a:pPr marL="285750" indent="-285750">
              <a:lnSpc>
                <a:spcPct val="150000"/>
              </a:lnSpc>
              <a:buFont typeface="Arial" panose="020B0604020202020204" pitchFamily="34" charset="0"/>
              <a:buChar char="•"/>
            </a:pPr>
            <a:r>
              <a:rPr lang="en-US" sz="1200" dirty="0">
                <a:latin typeface="IBM Plex Sans" panose="020B0503050203000203" pitchFamily="34" charset="77"/>
              </a:rPr>
              <a:t>Shape</a:t>
            </a:r>
          </a:p>
          <a:p>
            <a:pPr marL="285750" indent="-285750">
              <a:lnSpc>
                <a:spcPct val="150000"/>
              </a:lnSpc>
              <a:buFont typeface="Arial" panose="020B0604020202020204" pitchFamily="34" charset="0"/>
              <a:buChar char="•"/>
            </a:pPr>
            <a:r>
              <a:rPr lang="en-US" sz="1200" dirty="0">
                <a:latin typeface="IBM Plex Sans"/>
              </a:rPr>
              <a:t>Rows: 3,829,003</a:t>
            </a:r>
            <a:endParaRPr lang="en-US" sz="1200" dirty="0">
              <a:latin typeface="IBM Plex Sans" panose="020B0503050203000203" pitchFamily="34" charset="77"/>
            </a:endParaRPr>
          </a:p>
          <a:p>
            <a:pPr marL="285750" indent="-285750">
              <a:lnSpc>
                <a:spcPct val="150000"/>
              </a:lnSpc>
              <a:buFont typeface="Arial" panose="020B0604020202020204" pitchFamily="34" charset="0"/>
              <a:buChar char="•"/>
            </a:pPr>
            <a:r>
              <a:rPr lang="en-US" sz="1200" dirty="0">
                <a:latin typeface="IBM Plex Sans" panose="020B0503050203000203" pitchFamily="34" charset="77"/>
              </a:rPr>
              <a:t>Columns: 16</a:t>
            </a:r>
          </a:p>
          <a:p>
            <a:pPr marL="285750" indent="-285750">
              <a:lnSpc>
                <a:spcPct val="150000"/>
              </a:lnSpc>
              <a:buFont typeface="Arial" panose="020B0604020202020204" pitchFamily="34" charset="0"/>
              <a:buChar char="•"/>
            </a:pPr>
            <a:r>
              <a:rPr lang="en-US" sz="1200" dirty="0">
                <a:latin typeface="IBM Plex Sans" panose="020B0503050203000203" pitchFamily="34" charset="77"/>
              </a:rPr>
              <a:t>Early analysis shows us that the data is very skewed to the right, as we would expect, shorter trips are much more popular than longer trips</a:t>
            </a:r>
          </a:p>
          <a:p>
            <a:pPr marL="285750" indent="-285750">
              <a:lnSpc>
                <a:spcPct val="150000"/>
              </a:lnSpc>
              <a:buFont typeface="Arial" panose="020B0604020202020204" pitchFamily="34" charset="0"/>
              <a:buChar char="•"/>
            </a:pPr>
            <a:endParaRPr lang="en-US" sz="1200" dirty="0">
              <a:latin typeface="IBM Plex Sans" panose="020B0503050203000203" pitchFamily="34" charset="77"/>
            </a:endParaRPr>
          </a:p>
          <a:p>
            <a:pPr marL="742950" lvl="1" indent="-285750">
              <a:lnSpc>
                <a:spcPct val="150000"/>
              </a:lnSpc>
              <a:buFont typeface="Arial" panose="020B0604020202020204" pitchFamily="34" charset="0"/>
              <a:buChar char="•"/>
            </a:pPr>
            <a:endParaRPr lang="en-US" sz="1200" dirty="0">
              <a:latin typeface="IBM Plex Sans" panose="020B0503050203000203" pitchFamily="34" charset="77"/>
            </a:endParaRPr>
          </a:p>
          <a:p>
            <a:pPr marL="1200150" lvl="2" indent="-285750">
              <a:lnSpc>
                <a:spcPct val="150000"/>
              </a:lnSpc>
              <a:buFont typeface="Arial" panose="020B0604020202020204" pitchFamily="34" charset="0"/>
              <a:buChar char="•"/>
            </a:pPr>
            <a:endParaRPr lang="en-US" sz="1200" dirty="0">
              <a:latin typeface="IBM Plex Sans" panose="020B0503050203000203" pitchFamily="34" charset="77"/>
            </a:endParaRPr>
          </a:p>
        </p:txBody>
      </p:sp>
      <p:pic>
        <p:nvPicPr>
          <p:cNvPr id="4" name="Picture 3">
            <a:extLst>
              <a:ext uri="{FF2B5EF4-FFF2-40B4-BE49-F238E27FC236}">
                <a16:creationId xmlns:a16="http://schemas.microsoft.com/office/drawing/2014/main" id="{43CE4E4D-4EAC-3C46-8D2C-F6F0E89302E4}"/>
              </a:ext>
            </a:extLst>
          </p:cNvPr>
          <p:cNvPicPr/>
          <p:nvPr/>
        </p:nvPicPr>
        <p:blipFill>
          <a:blip r:embed="rId2"/>
          <a:stretch>
            <a:fillRect/>
          </a:stretch>
        </p:blipFill>
        <p:spPr>
          <a:xfrm>
            <a:off x="803016" y="3583767"/>
            <a:ext cx="3854012" cy="2895162"/>
          </a:xfrm>
          <a:prstGeom prst="rect">
            <a:avLst/>
          </a:prstGeom>
        </p:spPr>
      </p:pic>
      <p:sp>
        <p:nvSpPr>
          <p:cNvPr id="5" name="Text Box 15">
            <a:extLst>
              <a:ext uri="{FF2B5EF4-FFF2-40B4-BE49-F238E27FC236}">
                <a16:creationId xmlns:a16="http://schemas.microsoft.com/office/drawing/2014/main" id="{C3ED226A-1CDD-6F43-8344-A2C96330B510}"/>
              </a:ext>
            </a:extLst>
          </p:cNvPr>
          <p:cNvSpPr txBox="1"/>
          <p:nvPr/>
        </p:nvSpPr>
        <p:spPr>
          <a:xfrm>
            <a:off x="744132" y="3252932"/>
            <a:ext cx="4393324" cy="33083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Trip Duration per User Type (before implementing time constraints)</a:t>
            </a:r>
          </a:p>
        </p:txBody>
      </p:sp>
      <p:pic>
        <p:nvPicPr>
          <p:cNvPr id="6" name="Picture 5">
            <a:extLst>
              <a:ext uri="{FF2B5EF4-FFF2-40B4-BE49-F238E27FC236}">
                <a16:creationId xmlns:a16="http://schemas.microsoft.com/office/drawing/2014/main" id="{40434D69-941D-224D-AB2E-D7C20F770E9C}"/>
              </a:ext>
            </a:extLst>
          </p:cNvPr>
          <p:cNvPicPr/>
          <p:nvPr/>
        </p:nvPicPr>
        <p:blipFill>
          <a:blip r:embed="rId3"/>
          <a:stretch>
            <a:fillRect/>
          </a:stretch>
        </p:blipFill>
        <p:spPr>
          <a:xfrm>
            <a:off x="7534972" y="3583767"/>
            <a:ext cx="3854012" cy="2895162"/>
          </a:xfrm>
          <a:prstGeom prst="rect">
            <a:avLst/>
          </a:prstGeom>
        </p:spPr>
      </p:pic>
      <p:sp>
        <p:nvSpPr>
          <p:cNvPr id="7" name="Text Box 15">
            <a:extLst>
              <a:ext uri="{FF2B5EF4-FFF2-40B4-BE49-F238E27FC236}">
                <a16:creationId xmlns:a16="http://schemas.microsoft.com/office/drawing/2014/main" id="{5C907629-47AA-F34D-98E3-5315A19DBCD8}"/>
              </a:ext>
            </a:extLst>
          </p:cNvPr>
          <p:cNvSpPr txBox="1"/>
          <p:nvPr/>
        </p:nvSpPr>
        <p:spPr>
          <a:xfrm>
            <a:off x="7534973" y="3252932"/>
            <a:ext cx="4393324" cy="33083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200" dirty="0">
                <a:effectLst/>
                <a:latin typeface="Calibri" panose="020F0502020204030204" pitchFamily="34" charset="0"/>
                <a:ea typeface="Times New Roman" panose="02020603050405020304" pitchFamily="18" charset="0"/>
                <a:cs typeface="Times New Roman" panose="02020603050405020304" pitchFamily="18" charset="0"/>
              </a:rPr>
              <a:t>Trip Duration per User Type (after implementing time constraints)</a:t>
            </a:r>
          </a:p>
        </p:txBody>
      </p:sp>
      <p:pic>
        <p:nvPicPr>
          <p:cNvPr id="10" name="Picture 9">
            <a:extLst>
              <a:ext uri="{FF2B5EF4-FFF2-40B4-BE49-F238E27FC236}">
                <a16:creationId xmlns:a16="http://schemas.microsoft.com/office/drawing/2014/main" id="{AAC8B905-04E7-844C-BD01-C2977DFC16E3}"/>
              </a:ext>
            </a:extLst>
          </p:cNvPr>
          <p:cNvPicPr>
            <a:picLocks noChangeAspect="1"/>
          </p:cNvPicPr>
          <p:nvPr/>
        </p:nvPicPr>
        <p:blipFill>
          <a:blip r:embed="rId4"/>
          <a:stretch>
            <a:fillRect/>
          </a:stretch>
        </p:blipFill>
        <p:spPr>
          <a:xfrm>
            <a:off x="7534972" y="525287"/>
            <a:ext cx="4393323" cy="1916550"/>
          </a:xfrm>
          <a:prstGeom prst="rect">
            <a:avLst/>
          </a:prstGeom>
        </p:spPr>
      </p:pic>
    </p:spTree>
    <p:extLst>
      <p:ext uri="{BB962C8B-B14F-4D97-AF65-F5344CB8AC3E}">
        <p14:creationId xmlns:p14="http://schemas.microsoft.com/office/powerpoint/2010/main" val="20214384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Most Popular Stations</a:t>
            </a:r>
          </a:p>
        </p:txBody>
      </p:sp>
      <p:graphicFrame>
        <p:nvGraphicFramePr>
          <p:cNvPr id="4" name="Table 3">
            <a:extLst>
              <a:ext uri="{FF2B5EF4-FFF2-40B4-BE49-F238E27FC236}">
                <a16:creationId xmlns:a16="http://schemas.microsoft.com/office/drawing/2014/main" id="{E0B9BB49-4031-E24C-AE74-ACACF22E9AEF}"/>
              </a:ext>
            </a:extLst>
          </p:cNvPr>
          <p:cNvGraphicFramePr>
            <a:graphicFrameLocks noGrp="1"/>
          </p:cNvGraphicFramePr>
          <p:nvPr>
            <p:extLst>
              <p:ext uri="{D42A27DB-BD31-4B8C-83A1-F6EECF244321}">
                <p14:modId xmlns:p14="http://schemas.microsoft.com/office/powerpoint/2010/main" val="3518139078"/>
              </p:ext>
            </p:extLst>
          </p:nvPr>
        </p:nvGraphicFramePr>
        <p:xfrm>
          <a:off x="329902" y="1445840"/>
          <a:ext cx="6985298" cy="2225040"/>
        </p:xfrm>
        <a:graphic>
          <a:graphicData uri="http://schemas.openxmlformats.org/drawingml/2006/table">
            <a:tbl>
              <a:tblPr firstRow="1" bandRow="1">
                <a:tableStyleId>{5C22544A-7EE6-4342-B048-85BDC9FD1C3A}</a:tableStyleId>
              </a:tblPr>
              <a:tblGrid>
                <a:gridCol w="1266292">
                  <a:extLst>
                    <a:ext uri="{9D8B030D-6E8A-4147-A177-3AD203B41FA5}">
                      <a16:colId xmlns:a16="http://schemas.microsoft.com/office/drawing/2014/main" val="3882814850"/>
                    </a:ext>
                  </a:extLst>
                </a:gridCol>
                <a:gridCol w="3352324">
                  <a:extLst>
                    <a:ext uri="{9D8B030D-6E8A-4147-A177-3AD203B41FA5}">
                      <a16:colId xmlns:a16="http://schemas.microsoft.com/office/drawing/2014/main" val="3800181075"/>
                    </a:ext>
                  </a:extLst>
                </a:gridCol>
                <a:gridCol w="2366682">
                  <a:extLst>
                    <a:ext uri="{9D8B030D-6E8A-4147-A177-3AD203B41FA5}">
                      <a16:colId xmlns:a16="http://schemas.microsoft.com/office/drawing/2014/main" val="3993340442"/>
                    </a:ext>
                  </a:extLst>
                </a:gridCol>
              </a:tblGrid>
              <a:tr h="370840">
                <a:tc>
                  <a:txBody>
                    <a:bodyPr/>
                    <a:lstStyle/>
                    <a:p>
                      <a:pPr algn="ctr"/>
                      <a:r>
                        <a:rPr lang="en-US" dirty="0"/>
                        <a:t>Station Rank</a:t>
                      </a:r>
                    </a:p>
                  </a:txBody>
                  <a:tcPr/>
                </a:tc>
                <a:tc>
                  <a:txBody>
                    <a:bodyPr/>
                    <a:lstStyle/>
                    <a:p>
                      <a:pPr algn="ctr"/>
                      <a:r>
                        <a:rPr lang="en-US" dirty="0"/>
                        <a:t>Station Name</a:t>
                      </a:r>
                    </a:p>
                  </a:txBody>
                  <a:tcPr/>
                </a:tc>
                <a:tc>
                  <a:txBody>
                    <a:bodyPr/>
                    <a:lstStyle/>
                    <a:p>
                      <a:pPr algn="ctr"/>
                      <a:r>
                        <a:rPr lang="en-US" dirty="0"/>
                        <a:t>Number of Starts</a:t>
                      </a:r>
                    </a:p>
                  </a:txBody>
                  <a:tcPr/>
                </a:tc>
                <a:extLst>
                  <a:ext uri="{0D108BD9-81ED-4DB2-BD59-A6C34878D82A}">
                    <a16:rowId xmlns:a16="http://schemas.microsoft.com/office/drawing/2014/main" val="736654203"/>
                  </a:ext>
                </a:extLst>
              </a:tr>
              <a:tr h="370840">
                <a:tc>
                  <a:txBody>
                    <a:bodyPr/>
                    <a:lstStyle/>
                    <a:p>
                      <a:pPr algn="ctr"/>
                      <a:r>
                        <a:rPr lang="en-US" dirty="0"/>
                        <a:t>1</a:t>
                      </a:r>
                    </a:p>
                  </a:txBody>
                  <a:tcPr/>
                </a:tc>
                <a:tc>
                  <a:txBody>
                    <a:bodyPr/>
                    <a:lstStyle/>
                    <a:p>
                      <a:pPr algn="ctr"/>
                      <a:r>
                        <a:rPr lang="en-US" dirty="0"/>
                        <a:t>Streeter Dr. &amp; Grand Ave.</a:t>
                      </a:r>
                    </a:p>
                  </a:txBody>
                  <a:tcPr/>
                </a:tc>
                <a:tc>
                  <a:txBody>
                    <a:bodyPr/>
                    <a:lstStyle/>
                    <a:p>
                      <a:pPr algn="ctr"/>
                      <a:r>
                        <a:rPr lang="en-US" dirty="0"/>
                        <a:t>97,070</a:t>
                      </a:r>
                    </a:p>
                  </a:txBody>
                  <a:tcPr/>
                </a:tc>
                <a:extLst>
                  <a:ext uri="{0D108BD9-81ED-4DB2-BD59-A6C34878D82A}">
                    <a16:rowId xmlns:a16="http://schemas.microsoft.com/office/drawing/2014/main" val="4183566815"/>
                  </a:ext>
                </a:extLst>
              </a:tr>
              <a:tr h="370840">
                <a:tc>
                  <a:txBody>
                    <a:bodyPr/>
                    <a:lstStyle/>
                    <a:p>
                      <a:pPr algn="ctr"/>
                      <a:r>
                        <a:rPr lang="en-US" dirty="0"/>
                        <a:t>2</a:t>
                      </a:r>
                    </a:p>
                  </a:txBody>
                  <a:tcPr/>
                </a:tc>
                <a:tc>
                  <a:txBody>
                    <a:bodyPr/>
                    <a:lstStyle/>
                    <a:p>
                      <a:pPr algn="ctr"/>
                      <a:r>
                        <a:rPr lang="en-US" dirty="0"/>
                        <a:t>Lake Shore Dr. &amp; Monroe St.</a:t>
                      </a:r>
                    </a:p>
                  </a:txBody>
                  <a:tcPr/>
                </a:tc>
                <a:tc>
                  <a:txBody>
                    <a:bodyPr/>
                    <a:lstStyle/>
                    <a:p>
                      <a:pPr algn="ctr"/>
                      <a:r>
                        <a:rPr lang="en-US" dirty="0"/>
                        <a:t>53,132</a:t>
                      </a:r>
                    </a:p>
                  </a:txBody>
                  <a:tcPr/>
                </a:tc>
                <a:extLst>
                  <a:ext uri="{0D108BD9-81ED-4DB2-BD59-A6C34878D82A}">
                    <a16:rowId xmlns:a16="http://schemas.microsoft.com/office/drawing/2014/main" val="733234862"/>
                  </a:ext>
                </a:extLst>
              </a:tr>
              <a:tr h="370840">
                <a:tc>
                  <a:txBody>
                    <a:bodyPr/>
                    <a:lstStyle/>
                    <a:p>
                      <a:pPr algn="ctr"/>
                      <a:r>
                        <a:rPr lang="en-US" dirty="0"/>
                        <a:t>3</a:t>
                      </a:r>
                    </a:p>
                  </a:txBody>
                  <a:tcPr/>
                </a:tc>
                <a:tc>
                  <a:txBody>
                    <a:bodyPr/>
                    <a:lstStyle/>
                    <a:p>
                      <a:pPr algn="ctr"/>
                      <a:r>
                        <a:rPr lang="en-US" dirty="0"/>
                        <a:t>Canal St. &amp; Adams St.</a:t>
                      </a:r>
                    </a:p>
                  </a:txBody>
                  <a:tcPr/>
                </a:tc>
                <a:tc>
                  <a:txBody>
                    <a:bodyPr/>
                    <a:lstStyle/>
                    <a:p>
                      <a:pPr algn="ctr"/>
                      <a:r>
                        <a:rPr lang="en-US" dirty="0"/>
                        <a:t>50,574</a:t>
                      </a:r>
                    </a:p>
                  </a:txBody>
                  <a:tcPr/>
                </a:tc>
                <a:extLst>
                  <a:ext uri="{0D108BD9-81ED-4DB2-BD59-A6C34878D82A}">
                    <a16:rowId xmlns:a16="http://schemas.microsoft.com/office/drawing/2014/main" val="2414149349"/>
                  </a:ext>
                </a:extLst>
              </a:tr>
              <a:tr h="370840">
                <a:tc>
                  <a:txBody>
                    <a:bodyPr/>
                    <a:lstStyle/>
                    <a:p>
                      <a:pPr algn="ctr"/>
                      <a:r>
                        <a:rPr lang="en-US" dirty="0"/>
                        <a:t>4</a:t>
                      </a:r>
                    </a:p>
                  </a:txBody>
                  <a:tcPr/>
                </a:tc>
                <a:tc>
                  <a:txBody>
                    <a:bodyPr/>
                    <a:lstStyle/>
                    <a:p>
                      <a:pPr algn="ctr"/>
                      <a:r>
                        <a:rPr lang="en-US" dirty="0"/>
                        <a:t>Clinton St. &amp; Washington Blvd.</a:t>
                      </a:r>
                    </a:p>
                  </a:txBody>
                  <a:tcPr/>
                </a:tc>
                <a:tc>
                  <a:txBody>
                    <a:bodyPr/>
                    <a:lstStyle/>
                    <a:p>
                      <a:pPr algn="ctr"/>
                      <a:r>
                        <a:rPr lang="en-US" dirty="0"/>
                        <a:t>49,542</a:t>
                      </a:r>
                    </a:p>
                  </a:txBody>
                  <a:tcPr/>
                </a:tc>
                <a:extLst>
                  <a:ext uri="{0D108BD9-81ED-4DB2-BD59-A6C34878D82A}">
                    <a16:rowId xmlns:a16="http://schemas.microsoft.com/office/drawing/2014/main" val="2984559645"/>
                  </a:ext>
                </a:extLst>
              </a:tr>
              <a:tr h="370840">
                <a:tc>
                  <a:txBody>
                    <a:bodyPr/>
                    <a:lstStyle/>
                    <a:p>
                      <a:pPr algn="ctr"/>
                      <a:r>
                        <a:rPr lang="en-US" dirty="0"/>
                        <a:t>5</a:t>
                      </a:r>
                    </a:p>
                  </a:txBody>
                  <a:tcPr/>
                </a:tc>
                <a:tc>
                  <a:txBody>
                    <a:bodyPr/>
                    <a:lstStyle/>
                    <a:p>
                      <a:pPr algn="ctr"/>
                      <a:r>
                        <a:rPr lang="en-US" dirty="0"/>
                        <a:t>Theater on the Lake</a:t>
                      </a:r>
                    </a:p>
                  </a:txBody>
                  <a:tcPr/>
                </a:tc>
                <a:tc>
                  <a:txBody>
                    <a:bodyPr/>
                    <a:lstStyle/>
                    <a:p>
                      <a:pPr algn="ctr"/>
                      <a:r>
                        <a:rPr lang="en-US" dirty="0"/>
                        <a:t>47,627</a:t>
                      </a:r>
                    </a:p>
                  </a:txBody>
                  <a:tcPr/>
                </a:tc>
                <a:extLst>
                  <a:ext uri="{0D108BD9-81ED-4DB2-BD59-A6C34878D82A}">
                    <a16:rowId xmlns:a16="http://schemas.microsoft.com/office/drawing/2014/main" val="629792563"/>
                  </a:ext>
                </a:extLst>
              </a:tr>
            </a:tbl>
          </a:graphicData>
        </a:graphic>
      </p:graphicFrame>
      <p:pic>
        <p:nvPicPr>
          <p:cNvPr id="6" name="Picture 5">
            <a:extLst>
              <a:ext uri="{FF2B5EF4-FFF2-40B4-BE49-F238E27FC236}">
                <a16:creationId xmlns:a16="http://schemas.microsoft.com/office/drawing/2014/main" id="{97405591-9485-1F4F-B483-123539F00B7F}"/>
              </a:ext>
            </a:extLst>
          </p:cNvPr>
          <p:cNvPicPr>
            <a:picLocks noChangeAspect="1"/>
          </p:cNvPicPr>
          <p:nvPr/>
        </p:nvPicPr>
        <p:blipFill>
          <a:blip r:embed="rId2"/>
          <a:stretch>
            <a:fillRect/>
          </a:stretch>
        </p:blipFill>
        <p:spPr>
          <a:xfrm>
            <a:off x="527069" y="3888060"/>
            <a:ext cx="4214639" cy="2823808"/>
          </a:xfrm>
          <a:prstGeom prst="rect">
            <a:avLst/>
          </a:prstGeom>
        </p:spPr>
      </p:pic>
      <p:sp>
        <p:nvSpPr>
          <p:cNvPr id="7" name="TextBox 6">
            <a:extLst>
              <a:ext uri="{FF2B5EF4-FFF2-40B4-BE49-F238E27FC236}">
                <a16:creationId xmlns:a16="http://schemas.microsoft.com/office/drawing/2014/main" id="{C1F21E14-511E-F847-9E78-2D7FCD4E7139}"/>
              </a:ext>
            </a:extLst>
          </p:cNvPr>
          <p:cNvSpPr txBox="1"/>
          <p:nvPr/>
        </p:nvSpPr>
        <p:spPr>
          <a:xfrm>
            <a:off x="4741708" y="5696205"/>
            <a:ext cx="1495313" cy="1015663"/>
          </a:xfrm>
          <a:prstGeom prst="rect">
            <a:avLst/>
          </a:prstGeom>
          <a:noFill/>
        </p:spPr>
        <p:txBody>
          <a:bodyPr wrap="square" rtlCol="0">
            <a:spAutoFit/>
          </a:bodyPr>
          <a:lstStyle/>
          <a:p>
            <a:r>
              <a:rPr lang="en-US" sz="1000" dirty="0"/>
              <a:t>Pictured left: Navy Pier, a popular tourist destination close to Streeter Dr. &amp; Grand Ave that could explain the station’s popularity</a:t>
            </a:r>
          </a:p>
        </p:txBody>
      </p:sp>
      <p:pic>
        <p:nvPicPr>
          <p:cNvPr id="3" name="Picture 2">
            <a:extLst>
              <a:ext uri="{FF2B5EF4-FFF2-40B4-BE49-F238E27FC236}">
                <a16:creationId xmlns:a16="http://schemas.microsoft.com/office/drawing/2014/main" id="{B3E69CEF-DFC7-4746-8798-558E4CB30355}"/>
              </a:ext>
            </a:extLst>
          </p:cNvPr>
          <p:cNvPicPr>
            <a:picLocks noChangeAspect="1"/>
          </p:cNvPicPr>
          <p:nvPr/>
        </p:nvPicPr>
        <p:blipFill>
          <a:blip r:embed="rId3"/>
          <a:stretch>
            <a:fillRect/>
          </a:stretch>
        </p:blipFill>
        <p:spPr>
          <a:xfrm>
            <a:off x="7403332" y="1235363"/>
            <a:ext cx="4606636" cy="4387273"/>
          </a:xfrm>
          <a:prstGeom prst="rect">
            <a:avLst/>
          </a:prstGeom>
        </p:spPr>
      </p:pic>
    </p:spTree>
    <p:extLst>
      <p:ext uri="{BB962C8B-B14F-4D97-AF65-F5344CB8AC3E}">
        <p14:creationId xmlns:p14="http://schemas.microsoft.com/office/powerpoint/2010/main" val="14736995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solidFill>
                  <a:schemeClr val="bg1"/>
                </a:solidFill>
              </a:rPr>
              <a:t>Average Trip Duration</a:t>
            </a:r>
          </a:p>
        </p:txBody>
      </p:sp>
      <p:sp>
        <p:nvSpPr>
          <p:cNvPr id="3" name="Rounded Rectangle 2">
            <a:extLst>
              <a:ext uri="{FF2B5EF4-FFF2-40B4-BE49-F238E27FC236}">
                <a16:creationId xmlns:a16="http://schemas.microsoft.com/office/drawing/2014/main" id="{78EA7949-2CEF-5444-B307-788AA0CE0D5D}"/>
              </a:ext>
            </a:extLst>
          </p:cNvPr>
          <p:cNvSpPr/>
          <p:nvPr/>
        </p:nvSpPr>
        <p:spPr bwMode="auto">
          <a:xfrm>
            <a:off x="408791" y="2280621"/>
            <a:ext cx="2291378" cy="316682"/>
          </a:xfrm>
          <a:prstGeom prst="round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chemeClr val="bg2"/>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endParaRPr kumimoji="0" lang="en-US" sz="1400" b="0" i="0" u="none" strike="noStrike" cap="none" normalizeH="0" baseline="0">
              <a:ln>
                <a:noFill/>
              </a:ln>
              <a:solidFill>
                <a:schemeClr val="bg1"/>
              </a:solidFill>
              <a:effectLst/>
              <a:latin typeface="Arial" panose="020B0604020202020204" pitchFamily="34" charset="0"/>
            </a:endParaRPr>
          </a:p>
        </p:txBody>
      </p:sp>
      <p:sp>
        <p:nvSpPr>
          <p:cNvPr id="11" name="Rounded Rectangle 10">
            <a:extLst>
              <a:ext uri="{FF2B5EF4-FFF2-40B4-BE49-F238E27FC236}">
                <a16:creationId xmlns:a16="http://schemas.microsoft.com/office/drawing/2014/main" id="{20E8A159-568F-F04D-833A-29A9F16075F7}"/>
              </a:ext>
            </a:extLst>
          </p:cNvPr>
          <p:cNvSpPr/>
          <p:nvPr/>
        </p:nvSpPr>
        <p:spPr bwMode="auto">
          <a:xfrm>
            <a:off x="182032" y="3023952"/>
            <a:ext cx="2808594" cy="960263"/>
          </a:xfrm>
          <a:prstGeom prst="roundRect">
            <a:avLst/>
          </a:prstGeom>
          <a:solidFill>
            <a:schemeClr val="accent6"/>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r>
              <a:rPr lang="en-US" dirty="0">
                <a:solidFill>
                  <a:schemeClr val="bg1"/>
                </a:solidFill>
                <a:latin typeface="Arial" panose="020B0604020202020204" pitchFamily="34" charset="0"/>
              </a:rPr>
              <a:t>    As hypothesized, average trip duration is skewed right, showing riders typically take shorter rides</a:t>
            </a:r>
            <a:endParaRPr kumimoji="0" lang="en-US" sz="1400" b="0" i="0" u="none" strike="noStrike" cap="none" normalizeH="0" baseline="0" dirty="0">
              <a:ln>
                <a:noFill/>
              </a:ln>
              <a:solidFill>
                <a:schemeClr val="bg1"/>
              </a:solidFill>
              <a:effectLst/>
              <a:latin typeface="Arial" panose="020B0604020202020204" pitchFamily="34" charset="0"/>
            </a:endParaRPr>
          </a:p>
        </p:txBody>
      </p:sp>
      <p:sp>
        <p:nvSpPr>
          <p:cNvPr id="6" name="Title 1">
            <a:extLst>
              <a:ext uri="{FF2B5EF4-FFF2-40B4-BE49-F238E27FC236}">
                <a16:creationId xmlns:a16="http://schemas.microsoft.com/office/drawing/2014/main" id="{868A5728-3B14-1344-BD20-5306EE4498D0}"/>
              </a:ext>
            </a:extLst>
          </p:cNvPr>
          <p:cNvSpPr txBox="1">
            <a:spLocks/>
          </p:cNvSpPr>
          <p:nvPr/>
        </p:nvSpPr>
        <p:spPr bwMode="auto">
          <a:xfrm>
            <a:off x="395819" y="746125"/>
            <a:ext cx="11766549" cy="744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lnSpc>
                <a:spcPct val="90000"/>
              </a:lnSpc>
              <a:spcBef>
                <a:spcPct val="0"/>
              </a:spcBef>
              <a:spcAft>
                <a:spcPct val="0"/>
              </a:spcAft>
              <a:defRPr sz="2931" kern="1200">
                <a:solidFill>
                  <a:schemeClr val="tx2"/>
                </a:solidFill>
                <a:latin typeface="Helvetica Neue" charset="0"/>
                <a:ea typeface="Helvetica Neue" charset="0"/>
                <a:cs typeface="Helvetica Neue" charset="0"/>
              </a:defRPr>
            </a:lvl1pPr>
            <a:lvl2pPr algn="l" rtl="0" eaLnBrk="1" fontAlgn="base" hangingPunct="1">
              <a:lnSpc>
                <a:spcPct val="90000"/>
              </a:lnSpc>
              <a:spcBef>
                <a:spcPct val="0"/>
              </a:spcBef>
              <a:spcAft>
                <a:spcPct val="0"/>
              </a:spcAft>
              <a:defRPr sz="1650">
                <a:solidFill>
                  <a:schemeClr val="tx2"/>
                </a:solidFill>
                <a:latin typeface="Arial" panose="020B0604020202020204" pitchFamily="34" charset="0"/>
              </a:defRPr>
            </a:lvl2pPr>
            <a:lvl3pPr algn="l" rtl="0" eaLnBrk="1" fontAlgn="base" hangingPunct="1">
              <a:lnSpc>
                <a:spcPct val="90000"/>
              </a:lnSpc>
              <a:spcBef>
                <a:spcPct val="0"/>
              </a:spcBef>
              <a:spcAft>
                <a:spcPct val="0"/>
              </a:spcAft>
              <a:defRPr sz="1650">
                <a:solidFill>
                  <a:schemeClr val="tx2"/>
                </a:solidFill>
                <a:latin typeface="Arial" panose="020B0604020202020204" pitchFamily="34" charset="0"/>
              </a:defRPr>
            </a:lvl3pPr>
            <a:lvl4pPr algn="l" rtl="0" eaLnBrk="1" fontAlgn="base" hangingPunct="1">
              <a:lnSpc>
                <a:spcPct val="90000"/>
              </a:lnSpc>
              <a:spcBef>
                <a:spcPct val="0"/>
              </a:spcBef>
              <a:spcAft>
                <a:spcPct val="0"/>
              </a:spcAft>
              <a:defRPr sz="1650">
                <a:solidFill>
                  <a:schemeClr val="tx2"/>
                </a:solidFill>
                <a:latin typeface="Arial" panose="020B0604020202020204" pitchFamily="34" charset="0"/>
              </a:defRPr>
            </a:lvl4pPr>
            <a:lvl5pPr algn="l" rtl="0" eaLnBrk="1" fontAlgn="base" hangingPunct="1">
              <a:lnSpc>
                <a:spcPct val="90000"/>
              </a:lnSpc>
              <a:spcBef>
                <a:spcPct val="0"/>
              </a:spcBef>
              <a:spcAft>
                <a:spcPct val="0"/>
              </a:spcAft>
              <a:defRPr sz="1650">
                <a:solidFill>
                  <a:schemeClr val="tx2"/>
                </a:solidFill>
                <a:latin typeface="Arial" panose="020B0604020202020204" pitchFamily="34" charset="0"/>
              </a:defRPr>
            </a:lvl5pPr>
            <a:lvl6pPr marL="342903" algn="l" rtl="0" eaLnBrk="1" fontAlgn="base" hangingPunct="1">
              <a:lnSpc>
                <a:spcPct val="90000"/>
              </a:lnSpc>
              <a:spcBef>
                <a:spcPct val="0"/>
              </a:spcBef>
              <a:spcAft>
                <a:spcPct val="0"/>
              </a:spcAft>
              <a:defRPr sz="1650">
                <a:solidFill>
                  <a:schemeClr val="tx2"/>
                </a:solidFill>
                <a:latin typeface="Arial" panose="020B0604020202020204" pitchFamily="34" charset="0"/>
              </a:defRPr>
            </a:lvl6pPr>
            <a:lvl7pPr marL="685805" algn="l" rtl="0" eaLnBrk="1" fontAlgn="base" hangingPunct="1">
              <a:lnSpc>
                <a:spcPct val="90000"/>
              </a:lnSpc>
              <a:spcBef>
                <a:spcPct val="0"/>
              </a:spcBef>
              <a:spcAft>
                <a:spcPct val="0"/>
              </a:spcAft>
              <a:defRPr sz="1650">
                <a:solidFill>
                  <a:schemeClr val="tx2"/>
                </a:solidFill>
                <a:latin typeface="Arial" panose="020B0604020202020204" pitchFamily="34" charset="0"/>
              </a:defRPr>
            </a:lvl7pPr>
            <a:lvl8pPr marL="1028708" algn="l" rtl="0" eaLnBrk="1" fontAlgn="base" hangingPunct="1">
              <a:lnSpc>
                <a:spcPct val="90000"/>
              </a:lnSpc>
              <a:spcBef>
                <a:spcPct val="0"/>
              </a:spcBef>
              <a:spcAft>
                <a:spcPct val="0"/>
              </a:spcAft>
              <a:defRPr sz="1650">
                <a:solidFill>
                  <a:schemeClr val="tx2"/>
                </a:solidFill>
                <a:latin typeface="Arial" panose="020B0604020202020204" pitchFamily="34" charset="0"/>
              </a:defRPr>
            </a:lvl8pPr>
            <a:lvl9pPr marL="1371610" algn="l" rtl="0" eaLnBrk="1" fontAlgn="base" hangingPunct="1">
              <a:lnSpc>
                <a:spcPct val="90000"/>
              </a:lnSpc>
              <a:spcBef>
                <a:spcPct val="0"/>
              </a:spcBef>
              <a:spcAft>
                <a:spcPct val="0"/>
              </a:spcAft>
              <a:defRPr sz="1650">
                <a:solidFill>
                  <a:schemeClr val="tx2"/>
                </a:solidFill>
                <a:latin typeface="Arial" panose="020B0604020202020204" pitchFamily="34" charset="0"/>
              </a:defRPr>
            </a:lvl9pPr>
          </a:lstStyle>
          <a:p>
            <a:r>
              <a:rPr lang="en-US" dirty="0"/>
              <a:t>Average Trip Duration</a:t>
            </a:r>
          </a:p>
        </p:txBody>
      </p:sp>
      <p:pic>
        <p:nvPicPr>
          <p:cNvPr id="4" name="Picture 3">
            <a:extLst>
              <a:ext uri="{FF2B5EF4-FFF2-40B4-BE49-F238E27FC236}">
                <a16:creationId xmlns:a16="http://schemas.microsoft.com/office/drawing/2014/main" id="{F02E0323-D653-054A-95DE-435401557BE8}"/>
              </a:ext>
            </a:extLst>
          </p:cNvPr>
          <p:cNvPicPr>
            <a:picLocks noChangeAspect="1"/>
          </p:cNvPicPr>
          <p:nvPr/>
        </p:nvPicPr>
        <p:blipFill>
          <a:blip r:embed="rId2"/>
          <a:stretch>
            <a:fillRect/>
          </a:stretch>
        </p:blipFill>
        <p:spPr>
          <a:xfrm>
            <a:off x="4007648" y="1225745"/>
            <a:ext cx="6259650" cy="5214936"/>
          </a:xfrm>
          <a:prstGeom prst="rect">
            <a:avLst/>
          </a:prstGeom>
        </p:spPr>
      </p:pic>
    </p:spTree>
    <p:extLst>
      <p:ext uri="{BB962C8B-B14F-4D97-AF65-F5344CB8AC3E}">
        <p14:creationId xmlns:p14="http://schemas.microsoft.com/office/powerpoint/2010/main" val="7867556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Average Trip Duration cont.</a:t>
            </a:r>
          </a:p>
        </p:txBody>
      </p:sp>
      <p:sp>
        <p:nvSpPr>
          <p:cNvPr id="5" name="Rounded Rectangle 4">
            <a:extLst>
              <a:ext uri="{FF2B5EF4-FFF2-40B4-BE49-F238E27FC236}">
                <a16:creationId xmlns:a16="http://schemas.microsoft.com/office/drawing/2014/main" id="{26043529-A200-C548-ABB2-389E909B327A}"/>
              </a:ext>
            </a:extLst>
          </p:cNvPr>
          <p:cNvSpPr/>
          <p:nvPr/>
        </p:nvSpPr>
        <p:spPr bwMode="auto">
          <a:xfrm>
            <a:off x="1656677" y="5388785"/>
            <a:ext cx="3446033" cy="531209"/>
          </a:xfrm>
          <a:prstGeom prst="roundRect">
            <a:avLst/>
          </a:prstGeom>
          <a:solidFill>
            <a:schemeClr val="accent5"/>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r>
              <a:rPr lang="en-US" dirty="0">
                <a:latin typeface="Arial" panose="020B0604020202020204" pitchFamily="34" charset="0"/>
              </a:rPr>
              <a:t>   Subscribers take the most rides, they also receive the best price per ride</a:t>
            </a:r>
            <a:endParaRPr kumimoji="0" lang="en-US" sz="1400" b="0" i="0" u="none" strike="noStrike" cap="none" normalizeH="0" baseline="0" dirty="0">
              <a:ln>
                <a:noFill/>
              </a:ln>
              <a:effectLst/>
              <a:latin typeface="Arial" panose="020B0604020202020204" pitchFamily="34" charset="0"/>
            </a:endParaRPr>
          </a:p>
        </p:txBody>
      </p:sp>
      <p:pic>
        <p:nvPicPr>
          <p:cNvPr id="6" name="Picture 5">
            <a:extLst>
              <a:ext uri="{FF2B5EF4-FFF2-40B4-BE49-F238E27FC236}">
                <a16:creationId xmlns:a16="http://schemas.microsoft.com/office/drawing/2014/main" id="{E4DAFC61-2546-B84D-A5FB-818AE03E3F7E}"/>
              </a:ext>
            </a:extLst>
          </p:cNvPr>
          <p:cNvPicPr/>
          <p:nvPr/>
        </p:nvPicPr>
        <p:blipFill>
          <a:blip r:embed="rId2"/>
          <a:stretch>
            <a:fillRect/>
          </a:stretch>
        </p:blipFill>
        <p:spPr>
          <a:xfrm>
            <a:off x="5847901" y="1398629"/>
            <a:ext cx="5143500" cy="3378200"/>
          </a:xfrm>
          <a:prstGeom prst="rect">
            <a:avLst/>
          </a:prstGeom>
        </p:spPr>
      </p:pic>
      <p:sp>
        <p:nvSpPr>
          <p:cNvPr id="7" name="Text Box 9">
            <a:extLst>
              <a:ext uri="{FF2B5EF4-FFF2-40B4-BE49-F238E27FC236}">
                <a16:creationId xmlns:a16="http://schemas.microsoft.com/office/drawing/2014/main" id="{73AE9524-530E-C346-A3F4-F8B7485650FB}"/>
              </a:ext>
            </a:extLst>
          </p:cNvPr>
          <p:cNvSpPr txBox="1"/>
          <p:nvPr/>
        </p:nvSpPr>
        <p:spPr>
          <a:xfrm>
            <a:off x="7394320" y="1067794"/>
            <a:ext cx="3325495" cy="330835"/>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200">
                <a:effectLst/>
                <a:latin typeface="Calibri" panose="020F0502020204030204" pitchFamily="34" charset="0"/>
                <a:ea typeface="Times New Roman" panose="02020603050405020304" pitchFamily="18" charset="0"/>
                <a:cs typeface="Times New Roman" panose="02020603050405020304" pitchFamily="18" charset="0"/>
              </a:rPr>
              <a:t>Number of Average Trip Duration by User Type</a:t>
            </a:r>
          </a:p>
        </p:txBody>
      </p:sp>
      <p:sp>
        <p:nvSpPr>
          <p:cNvPr id="10" name="Text Box 6">
            <a:extLst>
              <a:ext uri="{FF2B5EF4-FFF2-40B4-BE49-F238E27FC236}">
                <a16:creationId xmlns:a16="http://schemas.microsoft.com/office/drawing/2014/main" id="{90C45564-C318-E842-9127-D4422F12F931}"/>
              </a:ext>
            </a:extLst>
          </p:cNvPr>
          <p:cNvSpPr txBox="1"/>
          <p:nvPr/>
        </p:nvSpPr>
        <p:spPr>
          <a:xfrm>
            <a:off x="2186791" y="1613647"/>
            <a:ext cx="2915920" cy="261163"/>
          </a:xfrm>
          <a:prstGeom prst="rect">
            <a:avLst/>
          </a:prstGeom>
          <a:solidFill>
            <a:schemeClr val="lt1"/>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marL="0" marR="0">
              <a:spcBef>
                <a:spcPts val="0"/>
              </a:spcBef>
              <a:spcAft>
                <a:spcPts val="0"/>
              </a:spcAft>
            </a:pPr>
            <a:r>
              <a:rPr lang="en-US" sz="1200">
                <a:effectLst/>
                <a:latin typeface="Calibri" panose="020F0502020204030204" pitchFamily="34" charset="0"/>
                <a:ea typeface="Times New Roman" panose="02020603050405020304" pitchFamily="18" charset="0"/>
                <a:cs typeface="Times New Roman" panose="02020603050405020304" pitchFamily="18" charset="0"/>
              </a:rPr>
              <a:t>Number of Starts per User Type</a:t>
            </a:r>
          </a:p>
        </p:txBody>
      </p:sp>
      <p:sp>
        <p:nvSpPr>
          <p:cNvPr id="11" name="Rounded Rectangle 10">
            <a:extLst>
              <a:ext uri="{FF2B5EF4-FFF2-40B4-BE49-F238E27FC236}">
                <a16:creationId xmlns:a16="http://schemas.microsoft.com/office/drawing/2014/main" id="{F8DF7557-2FB9-6E4E-A91B-124A34C0A154}"/>
              </a:ext>
            </a:extLst>
          </p:cNvPr>
          <p:cNvSpPr/>
          <p:nvPr/>
        </p:nvSpPr>
        <p:spPr bwMode="auto">
          <a:xfrm>
            <a:off x="6658983" y="5162339"/>
            <a:ext cx="4238513" cy="984099"/>
          </a:xfrm>
          <a:prstGeom prst="roundRect">
            <a:avLst/>
          </a:prstGeom>
          <a:solidFill>
            <a:schemeClr val="accent5"/>
          </a:solidFill>
          <a:ln>
            <a:noFill/>
          </a:ln>
          <a:effectLst/>
        </p:spPr>
        <p:txBody>
          <a:bodyPr vert="horz" wrap="square" lIns="91440" tIns="45720" rIns="91440" bIns="45720" numCol="1" rtlCol="0" anchor="t" anchorCtr="0" compatLnSpc="1">
            <a:prstTxWarp prst="textNoShape">
              <a:avLst/>
            </a:prstTxWarp>
            <a:spAutoFit/>
          </a:bodyPr>
          <a:lstStyle/>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r>
              <a:rPr lang="en-US" dirty="0">
                <a:latin typeface="Arial" panose="020B0604020202020204" pitchFamily="34" charset="0"/>
              </a:rPr>
              <a:t>Subscribers’ average trip lasts 9.62 minutes</a:t>
            </a:r>
          </a:p>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r>
              <a:rPr kumimoji="0" lang="en-US" sz="1400" b="0" i="0" u="none" strike="noStrike" cap="none" normalizeH="0" baseline="0" dirty="0">
                <a:ln>
                  <a:noFill/>
                </a:ln>
                <a:effectLst/>
                <a:latin typeface="Arial" panose="020B0604020202020204" pitchFamily="34" charset="0"/>
              </a:rPr>
              <a:t>Customers’ average trip lasts 14.96 minutes</a:t>
            </a:r>
          </a:p>
          <a:p>
            <a: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pPr>
            <a:r>
              <a:rPr lang="en-US" dirty="0">
                <a:latin typeface="Arial" panose="020B0604020202020204" pitchFamily="34" charset="0"/>
              </a:rPr>
              <a:t>Dependents’ average trip lasts 12.53 minutes</a:t>
            </a:r>
            <a:endParaRPr kumimoji="0" lang="en-US" sz="1400" b="0" i="0" u="none" strike="noStrike" cap="none" normalizeH="0" baseline="0" dirty="0">
              <a:ln>
                <a:noFill/>
              </a:ln>
              <a:effectLst/>
              <a:latin typeface="Arial" panose="020B0604020202020204" pitchFamily="34" charset="0"/>
            </a:endParaRPr>
          </a:p>
        </p:txBody>
      </p:sp>
      <p:pic>
        <p:nvPicPr>
          <p:cNvPr id="4" name="Picture 3" descr="A screenshot of a cell phone&#10;&#10;Description automatically generated">
            <a:extLst>
              <a:ext uri="{FF2B5EF4-FFF2-40B4-BE49-F238E27FC236}">
                <a16:creationId xmlns:a16="http://schemas.microsoft.com/office/drawing/2014/main" id="{6F220716-9D57-884B-B817-825D314C9F5A}"/>
              </a:ext>
            </a:extLst>
          </p:cNvPr>
          <p:cNvPicPr>
            <a:picLocks noChangeAspect="1"/>
          </p:cNvPicPr>
          <p:nvPr/>
        </p:nvPicPr>
        <p:blipFill>
          <a:blip r:embed="rId3"/>
          <a:stretch>
            <a:fillRect/>
          </a:stretch>
        </p:blipFill>
        <p:spPr>
          <a:xfrm>
            <a:off x="1463245" y="1874810"/>
            <a:ext cx="3832896" cy="3168930"/>
          </a:xfrm>
          <a:prstGeom prst="rect">
            <a:avLst/>
          </a:prstGeom>
        </p:spPr>
      </p:pic>
    </p:spTree>
    <p:extLst>
      <p:ext uri="{BB962C8B-B14F-4D97-AF65-F5344CB8AC3E}">
        <p14:creationId xmlns:p14="http://schemas.microsoft.com/office/powerpoint/2010/main" val="10317593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170F4E-0C85-AD48-9736-DD6517D82752}"/>
              </a:ext>
            </a:extLst>
          </p:cNvPr>
          <p:cNvSpPr>
            <a:spLocks noGrp="1"/>
          </p:cNvSpPr>
          <p:nvPr>
            <p:ph type="title"/>
          </p:nvPr>
        </p:nvSpPr>
        <p:spPr/>
        <p:txBody>
          <a:bodyPr/>
          <a:lstStyle/>
          <a:p>
            <a:r>
              <a:rPr lang="en-US" dirty="0"/>
              <a:t>Most Popular Trips</a:t>
            </a:r>
          </a:p>
        </p:txBody>
      </p:sp>
      <p:graphicFrame>
        <p:nvGraphicFramePr>
          <p:cNvPr id="4" name="Table 3">
            <a:extLst>
              <a:ext uri="{FF2B5EF4-FFF2-40B4-BE49-F238E27FC236}">
                <a16:creationId xmlns:a16="http://schemas.microsoft.com/office/drawing/2014/main" id="{E0B9BB49-4031-E24C-AE74-ACACF22E9AEF}"/>
              </a:ext>
            </a:extLst>
          </p:cNvPr>
          <p:cNvGraphicFramePr>
            <a:graphicFrameLocks noGrp="1"/>
          </p:cNvGraphicFramePr>
          <p:nvPr>
            <p:extLst>
              <p:ext uri="{D42A27DB-BD31-4B8C-83A1-F6EECF244321}">
                <p14:modId xmlns:p14="http://schemas.microsoft.com/office/powerpoint/2010/main" val="2083873153"/>
              </p:ext>
            </p:extLst>
          </p:nvPr>
        </p:nvGraphicFramePr>
        <p:xfrm>
          <a:off x="1651300" y="1445840"/>
          <a:ext cx="8889401" cy="4079240"/>
        </p:xfrm>
        <a:graphic>
          <a:graphicData uri="http://schemas.openxmlformats.org/drawingml/2006/table">
            <a:tbl>
              <a:tblPr firstRow="1" bandRow="1">
                <a:tableStyleId>{5C22544A-7EE6-4342-B048-85BDC9FD1C3A}</a:tableStyleId>
              </a:tblPr>
              <a:tblGrid>
                <a:gridCol w="1784268">
                  <a:extLst>
                    <a:ext uri="{9D8B030D-6E8A-4147-A177-3AD203B41FA5}">
                      <a16:colId xmlns:a16="http://schemas.microsoft.com/office/drawing/2014/main" val="3882814850"/>
                    </a:ext>
                  </a:extLst>
                </a:gridCol>
                <a:gridCol w="2943360">
                  <a:extLst>
                    <a:ext uri="{9D8B030D-6E8A-4147-A177-3AD203B41FA5}">
                      <a16:colId xmlns:a16="http://schemas.microsoft.com/office/drawing/2014/main" val="3800181075"/>
                    </a:ext>
                  </a:extLst>
                </a:gridCol>
                <a:gridCol w="2483581">
                  <a:extLst>
                    <a:ext uri="{9D8B030D-6E8A-4147-A177-3AD203B41FA5}">
                      <a16:colId xmlns:a16="http://schemas.microsoft.com/office/drawing/2014/main" val="716895604"/>
                    </a:ext>
                  </a:extLst>
                </a:gridCol>
                <a:gridCol w="1678192">
                  <a:extLst>
                    <a:ext uri="{9D8B030D-6E8A-4147-A177-3AD203B41FA5}">
                      <a16:colId xmlns:a16="http://schemas.microsoft.com/office/drawing/2014/main" val="3993340442"/>
                    </a:ext>
                  </a:extLst>
                </a:gridCol>
              </a:tblGrid>
              <a:tr h="370840">
                <a:tc>
                  <a:txBody>
                    <a:bodyPr/>
                    <a:lstStyle/>
                    <a:p>
                      <a:pPr algn="ctr"/>
                      <a:r>
                        <a:rPr lang="en-US" dirty="0"/>
                        <a:t>Station Rank</a:t>
                      </a:r>
                    </a:p>
                  </a:txBody>
                  <a:tcPr/>
                </a:tc>
                <a:tc>
                  <a:txBody>
                    <a:bodyPr/>
                    <a:lstStyle/>
                    <a:p>
                      <a:pPr algn="ctr"/>
                      <a:r>
                        <a:rPr lang="en-US" dirty="0"/>
                        <a:t>Start Station Name</a:t>
                      </a:r>
                    </a:p>
                  </a:txBody>
                  <a:tcPr/>
                </a:tc>
                <a:tc>
                  <a:txBody>
                    <a:bodyPr/>
                    <a:lstStyle/>
                    <a:p>
                      <a:pPr algn="ctr"/>
                      <a:r>
                        <a:rPr lang="en-US" dirty="0"/>
                        <a:t>End Station Name</a:t>
                      </a:r>
                    </a:p>
                  </a:txBody>
                  <a:tcPr/>
                </a:tc>
                <a:tc>
                  <a:txBody>
                    <a:bodyPr/>
                    <a:lstStyle/>
                    <a:p>
                      <a:pPr algn="ctr"/>
                      <a:r>
                        <a:rPr lang="en-US" dirty="0"/>
                        <a:t>Number of Starts</a:t>
                      </a:r>
                    </a:p>
                  </a:txBody>
                  <a:tcPr/>
                </a:tc>
                <a:extLst>
                  <a:ext uri="{0D108BD9-81ED-4DB2-BD59-A6C34878D82A}">
                    <a16:rowId xmlns:a16="http://schemas.microsoft.com/office/drawing/2014/main" val="736654203"/>
                  </a:ext>
                </a:extLst>
              </a:tr>
              <a:tr h="370840">
                <a:tc>
                  <a:txBody>
                    <a:bodyPr/>
                    <a:lstStyle/>
                    <a:p>
                      <a:pPr algn="ctr"/>
                      <a:r>
                        <a:rPr lang="en-US" dirty="0"/>
                        <a:t>1</a:t>
                      </a:r>
                    </a:p>
                  </a:txBody>
                  <a:tcPr/>
                </a:tc>
                <a:tc>
                  <a:txBody>
                    <a:bodyPr/>
                    <a:lstStyle/>
                    <a:p>
                      <a:pPr algn="ctr"/>
                      <a:r>
                        <a:rPr lang="en-US" dirty="0"/>
                        <a:t>Lake Shore Dr. &amp; Monroe St.</a:t>
                      </a:r>
                    </a:p>
                  </a:txBody>
                  <a:tcPr/>
                </a:tc>
                <a:tc>
                  <a:txBody>
                    <a:bodyPr/>
                    <a:lstStyle/>
                    <a:p>
                      <a:pPr algn="ctr"/>
                      <a:r>
                        <a:rPr lang="en-US" dirty="0"/>
                        <a:t>Streeter Dr. &amp; Grand Ave.</a:t>
                      </a:r>
                    </a:p>
                  </a:txBody>
                  <a:tcPr/>
                </a:tc>
                <a:tc>
                  <a:txBody>
                    <a:bodyPr/>
                    <a:lstStyle/>
                    <a:p>
                      <a:pPr algn="ctr"/>
                      <a:r>
                        <a:rPr lang="en-US" dirty="0"/>
                        <a:t>12,170</a:t>
                      </a:r>
                    </a:p>
                  </a:txBody>
                  <a:tcPr/>
                </a:tc>
                <a:extLst>
                  <a:ext uri="{0D108BD9-81ED-4DB2-BD59-A6C34878D82A}">
                    <a16:rowId xmlns:a16="http://schemas.microsoft.com/office/drawing/2014/main" val="4183566815"/>
                  </a:ext>
                </a:extLst>
              </a:tr>
              <a:tr h="370840">
                <a:tc>
                  <a:txBody>
                    <a:bodyPr/>
                    <a:lstStyle/>
                    <a:p>
                      <a:pPr algn="ctr"/>
                      <a:r>
                        <a:rPr lang="en-US" dirty="0"/>
                        <a:t>2</a:t>
                      </a:r>
                    </a:p>
                  </a:txBody>
                  <a:tcPr/>
                </a:tc>
                <a:tc>
                  <a:txBody>
                    <a:bodyPr/>
                    <a:lstStyle/>
                    <a:p>
                      <a:pPr algn="ctr"/>
                      <a:r>
                        <a:rPr lang="en-US" dirty="0"/>
                        <a:t>Streeter Dr. &amp; Grand Ave.</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Streeter Dr. &amp; Grand Ave.</a:t>
                      </a:r>
                    </a:p>
                  </a:txBody>
                  <a:tcPr/>
                </a:tc>
                <a:tc>
                  <a:txBody>
                    <a:bodyPr/>
                    <a:lstStyle/>
                    <a:p>
                      <a:pPr algn="ctr"/>
                      <a:r>
                        <a:rPr lang="en-US" dirty="0"/>
                        <a:t>9,611</a:t>
                      </a:r>
                    </a:p>
                  </a:txBody>
                  <a:tcPr/>
                </a:tc>
                <a:extLst>
                  <a:ext uri="{0D108BD9-81ED-4DB2-BD59-A6C34878D82A}">
                    <a16:rowId xmlns:a16="http://schemas.microsoft.com/office/drawing/2014/main" val="733234862"/>
                  </a:ext>
                </a:extLst>
              </a:tr>
              <a:tr h="370840">
                <a:tc>
                  <a:txBody>
                    <a:bodyPr/>
                    <a:lstStyle/>
                    <a:p>
                      <a:pPr algn="ctr"/>
                      <a:r>
                        <a:rPr lang="en-US" dirty="0"/>
                        <a:t>3</a:t>
                      </a:r>
                    </a:p>
                  </a:txBody>
                  <a:tcPr/>
                </a:tc>
                <a:tc>
                  <a:txBody>
                    <a:bodyPr/>
                    <a:lstStyle/>
                    <a:p>
                      <a:pPr algn="ctr"/>
                      <a:r>
                        <a:rPr lang="en-US" dirty="0"/>
                        <a:t>Streeter Dr. &amp; Grand Ave.</a:t>
                      </a:r>
                    </a:p>
                  </a:txBody>
                  <a:tcPr/>
                </a:tc>
                <a:tc>
                  <a:txBody>
                    <a:bodyPr/>
                    <a:lstStyle/>
                    <a:p>
                      <a:pPr algn="ctr"/>
                      <a:r>
                        <a:rPr lang="en-US" dirty="0"/>
                        <a:t>Theater on the Lake</a:t>
                      </a:r>
                    </a:p>
                  </a:txBody>
                  <a:tcPr/>
                </a:tc>
                <a:tc>
                  <a:txBody>
                    <a:bodyPr/>
                    <a:lstStyle/>
                    <a:p>
                      <a:pPr algn="ctr"/>
                      <a:r>
                        <a:rPr lang="en-US" dirty="0"/>
                        <a:t>8,180</a:t>
                      </a:r>
                    </a:p>
                  </a:txBody>
                  <a:tcPr/>
                </a:tc>
                <a:extLst>
                  <a:ext uri="{0D108BD9-81ED-4DB2-BD59-A6C34878D82A}">
                    <a16:rowId xmlns:a16="http://schemas.microsoft.com/office/drawing/2014/main" val="2414149349"/>
                  </a:ext>
                </a:extLst>
              </a:tr>
              <a:tr h="370840">
                <a:tc>
                  <a:txBody>
                    <a:bodyPr/>
                    <a:lstStyle/>
                    <a:p>
                      <a:pPr algn="ctr"/>
                      <a:r>
                        <a:rPr lang="en-US" dirty="0"/>
                        <a:t>4</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Streeter Dr. &amp; Grand Ave.</a:t>
                      </a:r>
                    </a:p>
                  </a:txBody>
                  <a:tcPr/>
                </a:tc>
                <a:tc>
                  <a:txBody>
                    <a:bodyPr/>
                    <a:lstStyle/>
                    <a:p>
                      <a:pPr algn="ctr"/>
                      <a:r>
                        <a:rPr lang="en-US" dirty="0"/>
                        <a:t>Lake Shore Dr. &amp; North Blvd.</a:t>
                      </a:r>
                    </a:p>
                  </a:txBody>
                  <a:tcPr/>
                </a:tc>
                <a:tc>
                  <a:txBody>
                    <a:bodyPr/>
                    <a:lstStyle/>
                    <a:p>
                      <a:pPr algn="ctr"/>
                      <a:r>
                        <a:rPr lang="en-US" dirty="0"/>
                        <a:t>7,992</a:t>
                      </a:r>
                    </a:p>
                  </a:txBody>
                  <a:tcPr/>
                </a:tc>
                <a:extLst>
                  <a:ext uri="{0D108BD9-81ED-4DB2-BD59-A6C34878D82A}">
                    <a16:rowId xmlns:a16="http://schemas.microsoft.com/office/drawing/2014/main" val="2733108438"/>
                  </a:ext>
                </a:extLst>
              </a:tr>
              <a:tr h="370840">
                <a:tc>
                  <a:txBody>
                    <a:bodyPr/>
                    <a:lstStyle/>
                    <a:p>
                      <a:pPr algn="ctr"/>
                      <a:r>
                        <a:rPr lang="en-US" dirty="0"/>
                        <a:t>5</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Lake Shore Dr. &amp; North Blvd.</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Streeter Dr. &amp; Grand Ave.</a:t>
                      </a:r>
                    </a:p>
                  </a:txBody>
                  <a:tcPr/>
                </a:tc>
                <a:tc>
                  <a:txBody>
                    <a:bodyPr/>
                    <a:lstStyle/>
                    <a:p>
                      <a:pPr algn="ctr"/>
                      <a:r>
                        <a:rPr lang="en-US" dirty="0"/>
                        <a:t>7,225</a:t>
                      </a:r>
                    </a:p>
                  </a:txBody>
                  <a:tcPr/>
                </a:tc>
                <a:extLst>
                  <a:ext uri="{0D108BD9-81ED-4DB2-BD59-A6C34878D82A}">
                    <a16:rowId xmlns:a16="http://schemas.microsoft.com/office/drawing/2014/main" val="2460951676"/>
                  </a:ext>
                </a:extLst>
              </a:tr>
              <a:tr h="370840">
                <a:tc>
                  <a:txBody>
                    <a:bodyPr/>
                    <a:lstStyle/>
                    <a:p>
                      <a:pPr algn="ctr"/>
                      <a:r>
                        <a:rPr lang="en-US" dirty="0"/>
                        <a:t>6</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Streeter Dr. &amp; Grand Ave.</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Lake Shore Dr. &amp; Monroe St.</a:t>
                      </a:r>
                    </a:p>
                  </a:txBody>
                  <a:tcPr/>
                </a:tc>
                <a:tc>
                  <a:txBody>
                    <a:bodyPr/>
                    <a:lstStyle/>
                    <a:p>
                      <a:pPr algn="ctr"/>
                      <a:r>
                        <a:rPr lang="en-US" dirty="0"/>
                        <a:t>7,190</a:t>
                      </a:r>
                    </a:p>
                  </a:txBody>
                  <a:tcPr/>
                </a:tc>
                <a:extLst>
                  <a:ext uri="{0D108BD9-81ED-4DB2-BD59-A6C34878D82A}">
                    <a16:rowId xmlns:a16="http://schemas.microsoft.com/office/drawing/2014/main" val="3273537117"/>
                  </a:ext>
                </a:extLst>
              </a:tr>
              <a:tr h="370840">
                <a:tc>
                  <a:txBody>
                    <a:bodyPr/>
                    <a:lstStyle/>
                    <a:p>
                      <a:pPr algn="ctr"/>
                      <a:r>
                        <a:rPr lang="en-US" dirty="0"/>
                        <a:t>7</a:t>
                      </a:r>
                    </a:p>
                  </a:txBody>
                  <a:tcPr/>
                </a:tc>
                <a:tc>
                  <a:txBody>
                    <a:bodyPr/>
                    <a:lstStyle/>
                    <a:p>
                      <a:pPr algn="ctr"/>
                      <a:r>
                        <a:rPr lang="en-US" dirty="0"/>
                        <a:t>Theater on the Lake</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Streeter Dr. &amp; Grand Ave.</a:t>
                      </a:r>
                    </a:p>
                  </a:txBody>
                  <a:tcPr/>
                </a:tc>
                <a:tc>
                  <a:txBody>
                    <a:bodyPr/>
                    <a:lstStyle/>
                    <a:p>
                      <a:pPr algn="ctr"/>
                      <a:r>
                        <a:rPr lang="en-US" dirty="0"/>
                        <a:t>7,048</a:t>
                      </a:r>
                    </a:p>
                  </a:txBody>
                  <a:tcPr/>
                </a:tc>
                <a:extLst>
                  <a:ext uri="{0D108BD9-81ED-4DB2-BD59-A6C34878D82A}">
                    <a16:rowId xmlns:a16="http://schemas.microsoft.com/office/drawing/2014/main" val="2595166402"/>
                  </a:ext>
                </a:extLst>
              </a:tr>
              <a:tr h="370840">
                <a:tc>
                  <a:txBody>
                    <a:bodyPr/>
                    <a:lstStyle/>
                    <a:p>
                      <a:pPr algn="ctr"/>
                      <a:r>
                        <a:rPr lang="en-US" dirty="0"/>
                        <a:t>8</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Lake Shore Dr. &amp; Monroe St.</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Lake Shore Dr. &amp; Monroe St.</a:t>
                      </a:r>
                    </a:p>
                  </a:txBody>
                  <a:tcPr/>
                </a:tc>
                <a:tc>
                  <a:txBody>
                    <a:bodyPr/>
                    <a:lstStyle/>
                    <a:p>
                      <a:pPr algn="ctr"/>
                      <a:r>
                        <a:rPr lang="en-US" dirty="0"/>
                        <a:t>5,217</a:t>
                      </a:r>
                    </a:p>
                  </a:txBody>
                  <a:tcPr/>
                </a:tc>
                <a:extLst>
                  <a:ext uri="{0D108BD9-81ED-4DB2-BD59-A6C34878D82A}">
                    <a16:rowId xmlns:a16="http://schemas.microsoft.com/office/drawing/2014/main" val="3883136913"/>
                  </a:ext>
                </a:extLst>
              </a:tr>
              <a:tr h="370840">
                <a:tc>
                  <a:txBody>
                    <a:bodyPr/>
                    <a:lstStyle/>
                    <a:p>
                      <a:pPr algn="ctr"/>
                      <a:r>
                        <a:rPr lang="en-US" dirty="0"/>
                        <a:t>9</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Streeter Dr. &amp; Grand Ave.</a:t>
                      </a:r>
                    </a:p>
                  </a:txBody>
                  <a:tcPr/>
                </a:tc>
                <a:tc>
                  <a:txBody>
                    <a:bodyPr/>
                    <a:lstStyle/>
                    <a:p>
                      <a:pPr algn="ctr"/>
                      <a:r>
                        <a:rPr lang="en-US" dirty="0"/>
                        <a:t>Michigan Ave. &amp; Oak St.</a:t>
                      </a:r>
                    </a:p>
                  </a:txBody>
                  <a:tcPr/>
                </a:tc>
                <a:tc>
                  <a:txBody>
                    <a:bodyPr/>
                    <a:lstStyle/>
                    <a:p>
                      <a:pPr algn="ctr"/>
                      <a:r>
                        <a:rPr lang="en-US" dirty="0"/>
                        <a:t>4,760</a:t>
                      </a:r>
                    </a:p>
                  </a:txBody>
                  <a:tcPr/>
                </a:tc>
                <a:extLst>
                  <a:ext uri="{0D108BD9-81ED-4DB2-BD59-A6C34878D82A}">
                    <a16:rowId xmlns:a16="http://schemas.microsoft.com/office/drawing/2014/main" val="2984559645"/>
                  </a:ext>
                </a:extLst>
              </a:tr>
              <a:tr h="370840">
                <a:tc>
                  <a:txBody>
                    <a:bodyPr/>
                    <a:lstStyle/>
                    <a:p>
                      <a:pPr algn="ctr"/>
                      <a:r>
                        <a:rPr lang="en-US" dirty="0"/>
                        <a:t>10</a:t>
                      </a:r>
                    </a:p>
                  </a:txBody>
                  <a:tcPr/>
                </a:tc>
                <a:tc>
                  <a:txBody>
                    <a:bodyPr/>
                    <a:lstStyle/>
                    <a:p>
                      <a:pPr marL="0" marR="0" lvl="0" indent="0" algn="ctr" defTabSz="685805" rtl="0" eaLnBrk="1" fontAlgn="auto" latinLnBrk="0" hangingPunct="1">
                        <a:lnSpc>
                          <a:spcPct val="100000"/>
                        </a:lnSpc>
                        <a:spcBef>
                          <a:spcPts val="0"/>
                        </a:spcBef>
                        <a:spcAft>
                          <a:spcPts val="0"/>
                        </a:spcAft>
                        <a:buClrTx/>
                        <a:buSzTx/>
                        <a:buFontTx/>
                        <a:buNone/>
                        <a:tabLst/>
                        <a:defRPr/>
                      </a:pPr>
                      <a:r>
                        <a:rPr lang="en-US" dirty="0"/>
                        <a:t>Streeter Dr. &amp; Grand Ave.</a:t>
                      </a:r>
                    </a:p>
                  </a:txBody>
                  <a:tcPr/>
                </a:tc>
                <a:tc>
                  <a:txBody>
                    <a:bodyPr/>
                    <a:lstStyle/>
                    <a:p>
                      <a:pPr algn="ctr"/>
                      <a:r>
                        <a:rPr lang="en-US" dirty="0"/>
                        <a:t>Millennium Park</a:t>
                      </a:r>
                    </a:p>
                  </a:txBody>
                  <a:tcPr/>
                </a:tc>
                <a:tc>
                  <a:txBody>
                    <a:bodyPr/>
                    <a:lstStyle/>
                    <a:p>
                      <a:pPr algn="ctr"/>
                      <a:r>
                        <a:rPr lang="en-US" dirty="0"/>
                        <a:t>4,260</a:t>
                      </a:r>
                    </a:p>
                  </a:txBody>
                  <a:tcPr/>
                </a:tc>
                <a:extLst>
                  <a:ext uri="{0D108BD9-81ED-4DB2-BD59-A6C34878D82A}">
                    <a16:rowId xmlns:a16="http://schemas.microsoft.com/office/drawing/2014/main" val="629792563"/>
                  </a:ext>
                </a:extLst>
              </a:tr>
            </a:tbl>
          </a:graphicData>
        </a:graphic>
      </p:graphicFrame>
    </p:spTree>
    <p:extLst>
      <p:ext uri="{BB962C8B-B14F-4D97-AF65-F5344CB8AC3E}">
        <p14:creationId xmlns:p14="http://schemas.microsoft.com/office/powerpoint/2010/main" val="2181558772"/>
      </p:ext>
    </p:extLst>
  </p:cSld>
  <p:clrMapOvr>
    <a:masterClrMapping/>
  </p:clrMapOvr>
</p:sld>
</file>

<file path=ppt/theme/theme1.xml><?xml version="1.0" encoding="utf-8"?>
<a:theme xmlns:a="http://schemas.openxmlformats.org/drawingml/2006/main" name="GBS Template1 2017">
  <a:themeElements>
    <a:clrScheme name="GBS January 2013 5">
      <a:dk1>
        <a:srgbClr val="000000"/>
      </a:dk1>
      <a:lt1>
        <a:srgbClr val="FFFFFF"/>
      </a:lt1>
      <a:dk2>
        <a:srgbClr val="000000"/>
      </a:dk2>
      <a:lt2>
        <a:srgbClr val="808080"/>
      </a:lt2>
      <a:accent1>
        <a:srgbClr val="00B2EF"/>
      </a:accent1>
      <a:accent2>
        <a:srgbClr val="00649D"/>
      </a:accent2>
      <a:accent3>
        <a:srgbClr val="FFFFFF"/>
      </a:accent3>
      <a:accent4>
        <a:srgbClr val="000000"/>
      </a:accent4>
      <a:accent5>
        <a:srgbClr val="AAD5F6"/>
      </a:accent5>
      <a:accent6>
        <a:srgbClr val="005A8E"/>
      </a:accent6>
      <a:hlink>
        <a:srgbClr val="00B2EF"/>
      </a:hlink>
      <a:folHlink>
        <a:srgbClr val="AB1A86"/>
      </a:folHlink>
    </a:clrScheme>
    <a:fontScheme name="GBS January 2013">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chemeClr val="bg2"/>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defRPr kumimoji="0" lang="en-US" sz="1400" b="0" i="0" u="none" strike="noStrike" cap="none" normalizeH="0" baseline="0" smtClean="0">
            <a:ln>
              <a:noFill/>
            </a:ln>
            <a:solidFill>
              <a:schemeClr val="tx1"/>
            </a:solidFill>
            <a:effectLst/>
            <a:latin typeface="Arial" panose="020B0604020202020204" pitchFamily="34" charset="0"/>
          </a:defRPr>
        </a:defPPr>
      </a:lstStyle>
    </a:spDef>
    <a:lnDef>
      <a:spPr bwMode="auto">
        <a:xfrm>
          <a:off x="0" y="0"/>
          <a:ext cx="1" cy="1"/>
        </a:xfrm>
        <a:custGeom>
          <a:avLst/>
          <a:gdLst/>
          <a:ahLst/>
          <a:cxnLst/>
          <a:rect l="0" t="0" r="0" b="0"/>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cap="flat" cmpd="sng" algn="ctr">
              <a:solidFill>
                <a:schemeClr val="bg2"/>
              </a:solidFill>
              <a:prstDash val="solid"/>
              <a:round/>
              <a:headEnd type="none" w="med" len="med"/>
              <a:tailEnd type="none" w="med" len="med"/>
            </a14:hiddenLine>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spAutoFit/>
      </a:bodyPr>
      <a:lstStyle>
        <a:defPPr marL="166688" marR="0" indent="-166688" algn="l" defTabSz="914400" rtl="0" eaLnBrk="1" fontAlgn="base" latinLnBrk="0" hangingPunct="1">
          <a:lnSpc>
            <a:spcPct val="90000"/>
          </a:lnSpc>
          <a:spcBef>
            <a:spcPct val="50000"/>
          </a:spcBef>
          <a:spcAft>
            <a:spcPct val="0"/>
          </a:spcAft>
          <a:buClrTx/>
          <a:buSzTx/>
          <a:buFont typeface="Wingdings" panose="05000000000000000000" pitchFamily="2" charset="2"/>
          <a:buNone/>
          <a:tabLst/>
          <a:defRPr kumimoji="0" lang="en-US" sz="1400" b="0" i="0" u="none" strike="noStrike" cap="none" normalizeH="0" baseline="0" smtClean="0">
            <a:ln>
              <a:noFill/>
            </a:ln>
            <a:solidFill>
              <a:schemeClr val="tx1"/>
            </a:solidFill>
            <a:effectLst/>
            <a:latin typeface="Arial" panose="020B0604020202020204" pitchFamily="34" charset="0"/>
          </a:defRPr>
        </a:defPPr>
      </a:lstStyle>
    </a:lnDef>
  </a:objectDefaults>
  <a:extraClrSchemeLst>
    <a:extraClrScheme>
      <a:clrScheme name="GBS January 2013 1">
        <a:dk1>
          <a:srgbClr val="000000"/>
        </a:dk1>
        <a:lt1>
          <a:srgbClr val="FFFFFF"/>
        </a:lt1>
        <a:dk2>
          <a:srgbClr val="00B2EF"/>
        </a:dk2>
        <a:lt2>
          <a:srgbClr val="808080"/>
        </a:lt2>
        <a:accent1>
          <a:srgbClr val="83D1F5"/>
        </a:accent1>
        <a:accent2>
          <a:srgbClr val="00A6A0"/>
        </a:accent2>
        <a:accent3>
          <a:srgbClr val="FFFFFF"/>
        </a:accent3>
        <a:accent4>
          <a:srgbClr val="000000"/>
        </a:accent4>
        <a:accent5>
          <a:srgbClr val="C1E5F9"/>
        </a:accent5>
        <a:accent6>
          <a:srgbClr val="009691"/>
        </a:accent6>
        <a:hlink>
          <a:srgbClr val="00B2EF"/>
        </a:hlink>
        <a:folHlink>
          <a:srgbClr val="AB1A86"/>
        </a:folHlink>
      </a:clrScheme>
      <a:clrMap bg1="lt1" tx1="dk1" bg2="lt2" tx2="dk2" accent1="accent1" accent2="accent2" accent3="accent3" accent4="accent4" accent5="accent5" accent6="accent6" hlink="hlink" folHlink="folHlink"/>
    </a:extraClrScheme>
    <a:extraClrScheme>
      <a:clrScheme name="GBS January 2013 2">
        <a:dk1>
          <a:srgbClr val="000000"/>
        </a:dk1>
        <a:lt1>
          <a:srgbClr val="FFFFFF"/>
        </a:lt1>
        <a:dk2>
          <a:srgbClr val="00B2EF"/>
        </a:dk2>
        <a:lt2>
          <a:srgbClr val="808080"/>
        </a:lt2>
        <a:accent1>
          <a:srgbClr val="0099FF"/>
        </a:accent1>
        <a:accent2>
          <a:srgbClr val="00A6A0"/>
        </a:accent2>
        <a:accent3>
          <a:srgbClr val="FFFFFF"/>
        </a:accent3>
        <a:accent4>
          <a:srgbClr val="000000"/>
        </a:accent4>
        <a:accent5>
          <a:srgbClr val="AACAFF"/>
        </a:accent5>
        <a:accent6>
          <a:srgbClr val="009691"/>
        </a:accent6>
        <a:hlink>
          <a:srgbClr val="00B2EF"/>
        </a:hlink>
        <a:folHlink>
          <a:srgbClr val="AB1A86"/>
        </a:folHlink>
      </a:clrScheme>
      <a:clrMap bg1="lt1" tx1="dk1" bg2="lt2" tx2="dk2" accent1="accent1" accent2="accent2" accent3="accent3" accent4="accent4" accent5="accent5" accent6="accent6" hlink="hlink" folHlink="folHlink"/>
    </a:extraClrScheme>
    <a:extraClrScheme>
      <a:clrScheme name="GBS January 2013 3">
        <a:dk1>
          <a:srgbClr val="000000"/>
        </a:dk1>
        <a:lt1>
          <a:srgbClr val="FFFFFF"/>
        </a:lt1>
        <a:dk2>
          <a:srgbClr val="000000"/>
        </a:dk2>
        <a:lt2>
          <a:srgbClr val="808080"/>
        </a:lt2>
        <a:accent1>
          <a:srgbClr val="0099FF"/>
        </a:accent1>
        <a:accent2>
          <a:srgbClr val="003F69"/>
        </a:accent2>
        <a:accent3>
          <a:srgbClr val="FFFFFF"/>
        </a:accent3>
        <a:accent4>
          <a:srgbClr val="000000"/>
        </a:accent4>
        <a:accent5>
          <a:srgbClr val="AACAFF"/>
        </a:accent5>
        <a:accent6>
          <a:srgbClr val="00385E"/>
        </a:accent6>
        <a:hlink>
          <a:srgbClr val="00B2EF"/>
        </a:hlink>
        <a:folHlink>
          <a:srgbClr val="AB1A86"/>
        </a:folHlink>
      </a:clrScheme>
      <a:clrMap bg1="lt1" tx1="dk1" bg2="lt2" tx2="dk2" accent1="accent1" accent2="accent2" accent3="accent3" accent4="accent4" accent5="accent5" accent6="accent6" hlink="hlink" folHlink="folHlink"/>
    </a:extraClrScheme>
    <a:extraClrScheme>
      <a:clrScheme name="GBS January 2013 4">
        <a:dk1>
          <a:srgbClr val="000000"/>
        </a:dk1>
        <a:lt1>
          <a:srgbClr val="FFFFFF"/>
        </a:lt1>
        <a:dk2>
          <a:srgbClr val="000000"/>
        </a:dk2>
        <a:lt2>
          <a:srgbClr val="808080"/>
        </a:lt2>
        <a:accent1>
          <a:srgbClr val="0099FF"/>
        </a:accent1>
        <a:accent2>
          <a:srgbClr val="00649D"/>
        </a:accent2>
        <a:accent3>
          <a:srgbClr val="FFFFFF"/>
        </a:accent3>
        <a:accent4>
          <a:srgbClr val="000000"/>
        </a:accent4>
        <a:accent5>
          <a:srgbClr val="AACAFF"/>
        </a:accent5>
        <a:accent6>
          <a:srgbClr val="005A8E"/>
        </a:accent6>
        <a:hlink>
          <a:srgbClr val="00B2EF"/>
        </a:hlink>
        <a:folHlink>
          <a:srgbClr val="AB1A86"/>
        </a:folHlink>
      </a:clrScheme>
      <a:clrMap bg1="lt1" tx1="dk1" bg2="lt2" tx2="dk2" accent1="accent1" accent2="accent2" accent3="accent3" accent4="accent4" accent5="accent5" accent6="accent6" hlink="hlink" folHlink="folHlink"/>
    </a:extraClrScheme>
    <a:extraClrScheme>
      <a:clrScheme name="GBS January 2013 5">
        <a:dk1>
          <a:srgbClr val="000000"/>
        </a:dk1>
        <a:lt1>
          <a:srgbClr val="FFFFFF"/>
        </a:lt1>
        <a:dk2>
          <a:srgbClr val="000000"/>
        </a:dk2>
        <a:lt2>
          <a:srgbClr val="808080"/>
        </a:lt2>
        <a:accent1>
          <a:srgbClr val="00B2EF"/>
        </a:accent1>
        <a:accent2>
          <a:srgbClr val="00649D"/>
        </a:accent2>
        <a:accent3>
          <a:srgbClr val="FFFFFF"/>
        </a:accent3>
        <a:accent4>
          <a:srgbClr val="000000"/>
        </a:accent4>
        <a:accent5>
          <a:srgbClr val="AAD5F6"/>
        </a:accent5>
        <a:accent6>
          <a:srgbClr val="005A8E"/>
        </a:accent6>
        <a:hlink>
          <a:srgbClr val="00B2EF"/>
        </a:hlink>
        <a:folHlink>
          <a:srgbClr val="AB1A8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Presentation15" id="{039581B9-A834-394F-B28E-EC12460BB1C3}" vid="{2448C107-BD8A-C247-BABA-6BFBF5553E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IBM_Master1</Template>
  <TotalTime>1925</TotalTime>
  <Words>1480</Words>
  <Application>Microsoft Macintosh PowerPoint</Application>
  <PresentationFormat>Widescreen</PresentationFormat>
  <Paragraphs>193</Paragraphs>
  <Slides>19</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19</vt:i4>
      </vt:variant>
    </vt:vector>
  </HeadingPairs>
  <TitlesOfParts>
    <vt:vector size="28" baseType="lpstr">
      <vt:lpstr>Arial</vt:lpstr>
      <vt:lpstr>Calibri</vt:lpstr>
      <vt:lpstr>Courier New</vt:lpstr>
      <vt:lpstr>Helvetica Neue</vt:lpstr>
      <vt:lpstr>IBM Plex Mono</vt:lpstr>
      <vt:lpstr>IBM Plex Sans</vt:lpstr>
      <vt:lpstr>IBM Plex Sans SemiBold</vt:lpstr>
      <vt:lpstr>Wingdings</vt:lpstr>
      <vt:lpstr>GBS Template1 2017</vt:lpstr>
      <vt:lpstr>PowerPoint Presentation</vt:lpstr>
      <vt:lpstr>Agenda </vt:lpstr>
      <vt:lpstr>Introduction and Problem Statement</vt:lpstr>
      <vt:lpstr>Methods</vt:lpstr>
      <vt:lpstr>Exploratory Analysis</vt:lpstr>
      <vt:lpstr>Most Popular Stations</vt:lpstr>
      <vt:lpstr>Average Trip Duration</vt:lpstr>
      <vt:lpstr>Average Trip Duration cont.</vt:lpstr>
      <vt:lpstr>Most Popular Trips</vt:lpstr>
      <vt:lpstr>Most Popular Trips cont.</vt:lpstr>
      <vt:lpstr>Most Popular Trips cont.</vt:lpstr>
      <vt:lpstr>Rider Performance</vt:lpstr>
      <vt:lpstr>Busiest Bike</vt:lpstr>
      <vt:lpstr>Simple Linear Regression</vt:lpstr>
      <vt:lpstr>Multiple Linear Regression</vt:lpstr>
      <vt:lpstr>Multiple Linear Regression</vt:lpstr>
      <vt:lpstr>Ridge Regression</vt:lpstr>
      <vt:lpstr>Lasso</vt:lpstr>
      <vt:lpstr>Conclusions and 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Mackenzie Bogiages</dc:creator>
  <cp:lastModifiedBy>Mackenzie Bogiages</cp:lastModifiedBy>
  <cp:revision>58</cp:revision>
  <dcterms:created xsi:type="dcterms:W3CDTF">2018-12-10T12:42:04Z</dcterms:created>
  <dcterms:modified xsi:type="dcterms:W3CDTF">2021-01-12T00:06:23Z</dcterms:modified>
</cp:coreProperties>
</file>

<file path=docProps/thumbnail.jpeg>
</file>